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al Bold" panose="020B0704020202020204" pitchFamily="34" charset="0"/>
      <p:regular r:id="rId26"/>
      <p:bold r:id="rId27"/>
    </p:embeddedFont>
    <p:embeddedFont>
      <p:font typeface="Arimo" panose="020B0604020202020204" charset="0"/>
      <p:regular r:id="rId28"/>
    </p:embeddedFont>
    <p:embeddedFont>
      <p:font typeface="Arsenal" panose="020B0604020202020204" charset="0"/>
      <p:regular r:id="rId29"/>
    </p:embeddedFont>
    <p:embeddedFont>
      <p:font typeface="Georgia Pro" panose="02040502050405020303" pitchFamily="18" charset="0"/>
      <p:regular r:id="rId30"/>
      <p:bold r:id="rId31"/>
      <p:italic r:id="rId32"/>
      <p:boldItalic r:id="rId33"/>
    </p:embeddedFont>
    <p:embeddedFont>
      <p:font typeface="Georgia Pro Bold" panose="02040802050405020203" charset="0"/>
      <p:regular r:id="rId34"/>
    </p:embeddedFont>
    <p:embeddedFont>
      <p:font typeface="Radley"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endParaRPr lang="en-US"/>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www.gsrtc.in/site/downloads/innerPages/performance.html" TargetMode="Externa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9020763" y="3086100"/>
            <a:ext cx="7724187" cy="4114800"/>
            <a:chOff x="0" y="0"/>
            <a:chExt cx="10298916" cy="5486400"/>
          </a:xfrm>
        </p:grpSpPr>
        <p:sp>
          <p:nvSpPr>
            <p:cNvPr id="3" name="Freeform 3"/>
            <p:cNvSpPr/>
            <p:nvPr/>
          </p:nvSpPr>
          <p:spPr>
            <a:xfrm>
              <a:off x="0" y="0"/>
              <a:ext cx="10298938" cy="5486400"/>
            </a:xfrm>
            <a:custGeom>
              <a:avLst/>
              <a:gdLst/>
              <a:ahLst/>
              <a:cxnLst/>
              <a:rect l="l" t="t" r="r" b="b"/>
              <a:pathLst>
                <a:path w="10298938" h="5486400">
                  <a:moveTo>
                    <a:pt x="0" y="0"/>
                  </a:moveTo>
                  <a:lnTo>
                    <a:pt x="10298938" y="0"/>
                  </a:lnTo>
                  <a:lnTo>
                    <a:pt x="10298938" y="5486400"/>
                  </a:lnTo>
                  <a:lnTo>
                    <a:pt x="0" y="5486400"/>
                  </a:lnTo>
                  <a:close/>
                </a:path>
              </a:pathLst>
            </a:custGeom>
            <a:blipFill>
              <a:blip r:embed="rId3"/>
              <a:stretch>
                <a:fillRect l="-4227" r="-4226"/>
              </a:stretch>
            </a:blipFill>
          </p:spPr>
        </p:sp>
      </p:grpSp>
      <p:sp>
        <p:nvSpPr>
          <p:cNvPr id="4" name="Freeform 4"/>
          <p:cNvSpPr/>
          <p:nvPr/>
        </p:nvSpPr>
        <p:spPr>
          <a:xfrm rot="-10800000">
            <a:off x="0" y="8743950"/>
            <a:ext cx="3086100" cy="1543050"/>
          </a:xfrm>
          <a:custGeom>
            <a:avLst/>
            <a:gdLst/>
            <a:ahLst/>
            <a:cxnLst/>
            <a:rect l="l" t="t" r="r" b="b"/>
            <a:pathLst>
              <a:path w="3086100" h="1543050">
                <a:moveTo>
                  <a:pt x="0" y="0"/>
                </a:moveTo>
                <a:lnTo>
                  <a:pt x="3086100" y="0"/>
                </a:lnTo>
                <a:lnTo>
                  <a:pt x="3086100" y="1543050"/>
                </a:lnTo>
                <a:lnTo>
                  <a:pt x="0" y="1543050"/>
                </a:lnTo>
                <a:lnTo>
                  <a:pt x="0" y="0"/>
                </a:lnTo>
                <a:close/>
              </a:path>
            </a:pathLst>
          </a:custGeom>
          <a:blipFill>
            <a:blip r:embed="rId4">
              <a:extLst>
                <a:ext uri="{96DAC541-7B7A-43D3-8B79-37D633B846F1}">
                  <asvg:svgBlip xmlns:asvg="http://schemas.microsoft.com/office/drawing/2016/SVG/main" r:embed="rId5"/>
                </a:ext>
              </a:extLst>
            </a:blip>
            <a:stretch>
              <a:fillRect t="-617" b="-617"/>
            </a:stretch>
          </a:blipFill>
        </p:spPr>
      </p:sp>
      <p:grpSp>
        <p:nvGrpSpPr>
          <p:cNvPr id="5" name="Group 5"/>
          <p:cNvGrpSpPr/>
          <p:nvPr/>
        </p:nvGrpSpPr>
        <p:grpSpPr>
          <a:xfrm>
            <a:off x="1952037" y="2713371"/>
            <a:ext cx="5646041" cy="1898174"/>
            <a:chOff x="0" y="0"/>
            <a:chExt cx="7528055" cy="2530898"/>
          </a:xfrm>
        </p:grpSpPr>
        <p:sp>
          <p:nvSpPr>
            <p:cNvPr id="6" name="Freeform 6"/>
            <p:cNvSpPr/>
            <p:nvPr/>
          </p:nvSpPr>
          <p:spPr>
            <a:xfrm>
              <a:off x="0" y="0"/>
              <a:ext cx="7528054" cy="2530898"/>
            </a:xfrm>
            <a:custGeom>
              <a:avLst/>
              <a:gdLst/>
              <a:ahLst/>
              <a:cxnLst/>
              <a:rect l="l" t="t" r="r" b="b"/>
              <a:pathLst>
                <a:path w="7528054" h="2530898">
                  <a:moveTo>
                    <a:pt x="0" y="0"/>
                  </a:moveTo>
                  <a:lnTo>
                    <a:pt x="7528054" y="0"/>
                  </a:lnTo>
                  <a:lnTo>
                    <a:pt x="7528054" y="2530898"/>
                  </a:lnTo>
                  <a:lnTo>
                    <a:pt x="0" y="2530898"/>
                  </a:lnTo>
                  <a:close/>
                </a:path>
              </a:pathLst>
            </a:custGeom>
            <a:solidFill>
              <a:srgbClr val="000000">
                <a:alpha val="0"/>
              </a:srgbClr>
            </a:solidFill>
          </p:spPr>
        </p:sp>
        <p:sp>
          <p:nvSpPr>
            <p:cNvPr id="7" name="TextBox 7"/>
            <p:cNvSpPr txBox="1"/>
            <p:nvPr/>
          </p:nvSpPr>
          <p:spPr>
            <a:xfrm>
              <a:off x="0" y="-161925"/>
              <a:ext cx="7528055" cy="2692823"/>
            </a:xfrm>
            <a:prstGeom prst="rect">
              <a:avLst/>
            </a:prstGeom>
          </p:spPr>
          <p:txBody>
            <a:bodyPr lIns="0" tIns="0" rIns="0" bIns="0" rtlCol="0" anchor="t"/>
            <a:lstStyle/>
            <a:p>
              <a:pPr algn="l">
                <a:lnSpc>
                  <a:spcPts val="7280"/>
                </a:lnSpc>
              </a:pPr>
              <a:r>
                <a:rPr lang="en-US" sz="5599" b="1">
                  <a:solidFill>
                    <a:srgbClr val="000000"/>
                  </a:solidFill>
                  <a:latin typeface="Arial Bold"/>
                  <a:ea typeface="Arial Bold"/>
                  <a:cs typeface="Arial Bold"/>
                  <a:sym typeface="Arial Bold"/>
                </a:rPr>
                <a:t>GSRTC Service Analysis</a:t>
              </a:r>
            </a:p>
          </p:txBody>
        </p:sp>
      </p:grpSp>
      <p:grpSp>
        <p:nvGrpSpPr>
          <p:cNvPr id="8" name="Group 8"/>
          <p:cNvGrpSpPr/>
          <p:nvPr/>
        </p:nvGrpSpPr>
        <p:grpSpPr>
          <a:xfrm>
            <a:off x="1952037" y="4921107"/>
            <a:ext cx="5646041" cy="2531079"/>
            <a:chOff x="0" y="0"/>
            <a:chExt cx="7528055" cy="3374771"/>
          </a:xfrm>
        </p:grpSpPr>
        <p:sp>
          <p:nvSpPr>
            <p:cNvPr id="9" name="Freeform 9"/>
            <p:cNvSpPr/>
            <p:nvPr/>
          </p:nvSpPr>
          <p:spPr>
            <a:xfrm>
              <a:off x="0" y="0"/>
              <a:ext cx="7528054" cy="3374772"/>
            </a:xfrm>
            <a:custGeom>
              <a:avLst/>
              <a:gdLst/>
              <a:ahLst/>
              <a:cxnLst/>
              <a:rect l="l" t="t" r="r" b="b"/>
              <a:pathLst>
                <a:path w="7528054" h="3374772">
                  <a:moveTo>
                    <a:pt x="0" y="0"/>
                  </a:moveTo>
                  <a:lnTo>
                    <a:pt x="7528054" y="0"/>
                  </a:lnTo>
                  <a:lnTo>
                    <a:pt x="7528054" y="3374772"/>
                  </a:lnTo>
                  <a:lnTo>
                    <a:pt x="0" y="3374772"/>
                  </a:lnTo>
                  <a:close/>
                </a:path>
              </a:pathLst>
            </a:custGeom>
            <a:solidFill>
              <a:srgbClr val="000000">
                <a:alpha val="0"/>
              </a:srgbClr>
            </a:solidFill>
          </p:spPr>
        </p:sp>
        <p:sp>
          <p:nvSpPr>
            <p:cNvPr id="10" name="TextBox 10"/>
            <p:cNvSpPr txBox="1"/>
            <p:nvPr/>
          </p:nvSpPr>
          <p:spPr>
            <a:xfrm>
              <a:off x="0" y="-95250"/>
              <a:ext cx="7528055" cy="3470021"/>
            </a:xfrm>
            <a:prstGeom prst="rect">
              <a:avLst/>
            </a:prstGeom>
          </p:spPr>
          <p:txBody>
            <a:bodyPr lIns="0" tIns="0" rIns="0" bIns="0" rtlCol="0" anchor="t"/>
            <a:lstStyle/>
            <a:p>
              <a:pPr algn="l">
                <a:lnSpc>
                  <a:spcPts val="2913"/>
                </a:lnSpc>
              </a:pPr>
              <a:r>
                <a:rPr lang="en-US" sz="1942" b="1" dirty="0">
                  <a:solidFill>
                    <a:srgbClr val="000000"/>
                  </a:solidFill>
                  <a:latin typeface="Arial Bold"/>
                  <a:ea typeface="Arial Bold"/>
                  <a:cs typeface="Arial Bold"/>
                  <a:sym typeface="Arial Bold"/>
                </a:rPr>
                <a:t>Presented By</a:t>
              </a:r>
            </a:p>
            <a:p>
              <a:pPr algn="l">
                <a:lnSpc>
                  <a:spcPts val="2913"/>
                </a:lnSpc>
              </a:pPr>
              <a:endParaRPr lang="en-US" sz="1942" b="1" dirty="0">
                <a:solidFill>
                  <a:srgbClr val="000000"/>
                </a:solidFill>
                <a:latin typeface="Arial Bold"/>
                <a:ea typeface="Arial Bold"/>
                <a:cs typeface="Arial Bold"/>
                <a:sym typeface="Arial Bold"/>
              </a:endParaRPr>
            </a:p>
            <a:p>
              <a:pPr algn="l">
                <a:lnSpc>
                  <a:spcPts val="2913"/>
                </a:lnSpc>
              </a:pPr>
              <a:r>
                <a:rPr lang="en-US" sz="1942" b="1" dirty="0">
                  <a:solidFill>
                    <a:srgbClr val="000000"/>
                  </a:solidFill>
                  <a:latin typeface="Arial Bold"/>
                  <a:ea typeface="Arial Bold"/>
                  <a:cs typeface="Arial Bold"/>
                  <a:sym typeface="Arial Bold"/>
                </a:rPr>
                <a:t>Nisarg </a:t>
              </a:r>
              <a:r>
                <a:rPr lang="en-US" sz="1942" b="1" dirty="0" err="1">
                  <a:solidFill>
                    <a:srgbClr val="000000"/>
                  </a:solidFill>
                  <a:latin typeface="Arial Bold"/>
                  <a:ea typeface="Arial Bold"/>
                  <a:cs typeface="Arial Bold"/>
                  <a:sym typeface="Arial Bold"/>
                </a:rPr>
                <a:t>Godhani</a:t>
              </a:r>
              <a:r>
                <a:rPr lang="en-US" sz="1942" b="1" dirty="0">
                  <a:solidFill>
                    <a:srgbClr val="000000"/>
                  </a:solidFill>
                  <a:latin typeface="Arial Bold"/>
                  <a:ea typeface="Arial Bold"/>
                  <a:cs typeface="Arial Bold"/>
                  <a:sym typeface="Arial Bold"/>
                </a:rPr>
                <a:t> : 22BCE096</a:t>
              </a:r>
            </a:p>
            <a:p>
              <a:pPr algn="l">
                <a:lnSpc>
                  <a:spcPts val="2913"/>
                </a:lnSpc>
              </a:pPr>
              <a:r>
                <a:rPr lang="en-US" sz="1942" b="1" dirty="0">
                  <a:solidFill>
                    <a:srgbClr val="000000"/>
                  </a:solidFill>
                  <a:latin typeface="Arial Bold"/>
                  <a:ea typeface="Arial Bold"/>
                  <a:cs typeface="Arial Bold"/>
                  <a:sym typeface="Arial Bold"/>
                </a:rPr>
                <a:t>Hit Vaghela: 22BCE368</a:t>
              </a:r>
            </a:p>
            <a:p>
              <a:pPr algn="l">
                <a:lnSpc>
                  <a:spcPts val="2913"/>
                </a:lnSpc>
              </a:pPr>
              <a:r>
                <a:rPr lang="en-US" sz="1942" b="1" dirty="0">
                  <a:solidFill>
                    <a:srgbClr val="000000"/>
                  </a:solidFill>
                  <a:latin typeface="Arial Bold"/>
                  <a:ea typeface="Arial Bold"/>
                  <a:cs typeface="Arial Bold"/>
                  <a:sym typeface="Arial Bold"/>
                </a:rPr>
                <a:t>Parth Raval : 22BCE232</a:t>
              </a:r>
            </a:p>
            <a:p>
              <a:pPr algn="l">
                <a:lnSpc>
                  <a:spcPts val="2913"/>
                </a:lnSpc>
              </a:pPr>
              <a:r>
                <a:rPr lang="en-US" sz="1942" b="1" dirty="0">
                  <a:solidFill>
                    <a:srgbClr val="000000"/>
                  </a:solidFill>
                  <a:latin typeface="Arial Bold"/>
                  <a:ea typeface="Arial Bold"/>
                  <a:cs typeface="Arial Bold"/>
                  <a:sym typeface="Arial Bold"/>
                </a:rPr>
                <a:t>Bhumil Nakrani : 22BCE201</a:t>
              </a:r>
            </a:p>
            <a:p>
              <a:pPr algn="l">
                <a:lnSpc>
                  <a:spcPts val="2913"/>
                </a:lnSpc>
              </a:pPr>
              <a:r>
                <a:rPr lang="en-US" sz="1942" b="1" dirty="0">
                  <a:solidFill>
                    <a:srgbClr val="000000"/>
                  </a:solidFill>
                  <a:latin typeface="Arial Bold"/>
                  <a:ea typeface="Arial Bold"/>
                  <a:cs typeface="Arial Bold"/>
                  <a:sym typeface="Arial Bold"/>
                </a:rPr>
                <a:t>Arya Vaja : 22BCE373</a:t>
              </a:r>
            </a:p>
          </p:txBody>
        </p:sp>
      </p:grpSp>
      <p:sp>
        <p:nvSpPr>
          <p:cNvPr id="11" name="Freeform 11"/>
          <p:cNvSpPr/>
          <p:nvPr/>
        </p:nvSpPr>
        <p:spPr>
          <a:xfrm>
            <a:off x="15201900" y="0"/>
            <a:ext cx="3086100" cy="1543050"/>
          </a:xfrm>
          <a:custGeom>
            <a:avLst/>
            <a:gdLst/>
            <a:ahLst/>
            <a:cxnLst/>
            <a:rect l="l" t="t" r="r" b="b"/>
            <a:pathLst>
              <a:path w="3086100" h="1543050">
                <a:moveTo>
                  <a:pt x="0" y="0"/>
                </a:moveTo>
                <a:lnTo>
                  <a:pt x="3086100" y="0"/>
                </a:lnTo>
                <a:lnTo>
                  <a:pt x="3086100" y="1543050"/>
                </a:lnTo>
                <a:lnTo>
                  <a:pt x="0" y="1543050"/>
                </a:lnTo>
                <a:lnTo>
                  <a:pt x="0" y="0"/>
                </a:lnTo>
                <a:close/>
              </a:path>
            </a:pathLst>
          </a:custGeom>
          <a:blipFill>
            <a:blip r:embed="rId4">
              <a:extLst>
                <a:ext uri="{96DAC541-7B7A-43D3-8B79-37D633B846F1}">
                  <asvg:svgBlip xmlns:asvg="http://schemas.microsoft.com/office/drawing/2016/SVG/main" r:embed="rId5"/>
                </a:ext>
              </a:extLst>
            </a:blip>
            <a:stretch>
              <a:fillRect t="-617" b="-617"/>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1999" y="1676766"/>
          <a:ext cx="8178800" cy="7150099"/>
        </p:xfrm>
        <a:graphic>
          <a:graphicData uri="http://schemas.openxmlformats.org/drawingml/2006/table">
            <a:tbl>
              <a:tblPr/>
              <a:tblGrid>
                <a:gridCol w="2044700">
                  <a:extLst>
                    <a:ext uri="{9D8B030D-6E8A-4147-A177-3AD203B41FA5}">
                      <a16:colId xmlns:a16="http://schemas.microsoft.com/office/drawing/2014/main" val="20000"/>
                    </a:ext>
                  </a:extLst>
                </a:gridCol>
                <a:gridCol w="2044700">
                  <a:extLst>
                    <a:ext uri="{9D8B030D-6E8A-4147-A177-3AD203B41FA5}">
                      <a16:colId xmlns:a16="http://schemas.microsoft.com/office/drawing/2014/main" val="20001"/>
                    </a:ext>
                  </a:extLst>
                </a:gridCol>
                <a:gridCol w="2044700">
                  <a:extLst>
                    <a:ext uri="{9D8B030D-6E8A-4147-A177-3AD203B41FA5}">
                      <a16:colId xmlns:a16="http://schemas.microsoft.com/office/drawing/2014/main" val="20002"/>
                    </a:ext>
                  </a:extLst>
                </a:gridCol>
                <a:gridCol w="2044700">
                  <a:extLst>
                    <a:ext uri="{9D8B030D-6E8A-4147-A177-3AD203B41FA5}">
                      <a16:colId xmlns:a16="http://schemas.microsoft.com/office/drawing/2014/main" val="20003"/>
                    </a:ext>
                  </a:extLst>
                </a:gridCol>
              </a:tblGrid>
              <a:tr h="1801824">
                <a:tc>
                  <a:txBody>
                    <a:bodyPr/>
                    <a:lstStyle/>
                    <a:p>
                      <a:pPr algn="l">
                        <a:lnSpc>
                          <a:spcPts val="2864"/>
                        </a:lnSpc>
                        <a:defRPr/>
                      </a:pPr>
                      <a:r>
                        <a:rPr lang="en-US" sz="2075">
                          <a:solidFill>
                            <a:srgbClr val="000000"/>
                          </a:solidFill>
                          <a:latin typeface="Arial"/>
                          <a:ea typeface="Arial"/>
                          <a:cs typeface="Arial"/>
                          <a:sym typeface="Arial"/>
                        </a:rPr>
                        <a:t>Chi-Square Tests</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l">
                        <a:lnSpc>
                          <a:spcPts val="2864"/>
                        </a:lnSpc>
                        <a:defRPr/>
                      </a:pPr>
                      <a:r>
                        <a:rPr lang="en-US" sz="2075">
                          <a:solidFill>
                            <a:srgbClr val="000000"/>
                          </a:solidFill>
                          <a:latin typeface="Arial"/>
                          <a:ea typeface="Arial"/>
                          <a:cs typeface="Arial"/>
                          <a:sym typeface="Arial"/>
                        </a:rPr>
                        <a:t>Value</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l">
                        <a:lnSpc>
                          <a:spcPts val="2864"/>
                        </a:lnSpc>
                        <a:defRPr/>
                      </a:pPr>
                      <a:r>
                        <a:rPr lang="en-US" sz="2075">
                          <a:solidFill>
                            <a:srgbClr val="000000"/>
                          </a:solidFill>
                          <a:latin typeface="Arial"/>
                          <a:ea typeface="Arial"/>
                          <a:cs typeface="Arial"/>
                          <a:sym typeface="Arial"/>
                        </a:rPr>
                        <a:t>df</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l">
                        <a:lnSpc>
                          <a:spcPts val="2864"/>
                        </a:lnSpc>
                        <a:defRPr/>
                      </a:pPr>
                      <a:r>
                        <a:rPr lang="en-US" sz="2075">
                          <a:solidFill>
                            <a:srgbClr val="000000"/>
                          </a:solidFill>
                          <a:latin typeface="Arial"/>
                          <a:ea typeface="Arial"/>
                          <a:cs typeface="Arial"/>
                          <a:sym typeface="Arial"/>
                        </a:rPr>
                        <a:t>Asymptotic Significance (2-sided)</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extLst>
                  <a:ext uri="{0D108BD9-81ED-4DB2-BD59-A6C34878D82A}">
                    <a16:rowId xmlns:a16="http://schemas.microsoft.com/office/drawing/2014/main" val="10000"/>
                  </a:ext>
                </a:extLst>
              </a:tr>
              <a:tr h="1262100">
                <a:tc>
                  <a:txBody>
                    <a:bodyPr/>
                    <a:lstStyle/>
                    <a:p>
                      <a:pPr algn="l">
                        <a:lnSpc>
                          <a:spcPts val="2864"/>
                        </a:lnSpc>
                        <a:defRPr/>
                      </a:pPr>
                      <a:r>
                        <a:rPr lang="en-US" sz="2075">
                          <a:solidFill>
                            <a:srgbClr val="000000"/>
                          </a:solidFill>
                          <a:latin typeface="Arial"/>
                          <a:ea typeface="Arial"/>
                          <a:cs typeface="Arial"/>
                          <a:sym typeface="Arial"/>
                        </a:rPr>
                        <a:t>Pearson Chi-Square</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l">
                        <a:lnSpc>
                          <a:spcPts val="2864"/>
                        </a:lnSpc>
                        <a:defRPr/>
                      </a:pPr>
                      <a:r>
                        <a:rPr lang="en-US" sz="2075">
                          <a:solidFill>
                            <a:srgbClr val="000000"/>
                          </a:solidFill>
                          <a:latin typeface="Arial"/>
                          <a:ea typeface="Arial"/>
                          <a:cs typeface="Arial"/>
                          <a:sym typeface="Arial"/>
                        </a:rPr>
                        <a:t>8.393a</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6</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0.211</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extLst>
                  <a:ext uri="{0D108BD9-81ED-4DB2-BD59-A6C34878D82A}">
                    <a16:rowId xmlns:a16="http://schemas.microsoft.com/office/drawing/2014/main" val="10001"/>
                  </a:ext>
                </a:extLst>
              </a:tr>
              <a:tr h="1262100">
                <a:tc>
                  <a:txBody>
                    <a:bodyPr/>
                    <a:lstStyle/>
                    <a:p>
                      <a:pPr algn="l">
                        <a:lnSpc>
                          <a:spcPts val="2864"/>
                        </a:lnSpc>
                        <a:defRPr/>
                      </a:pPr>
                      <a:r>
                        <a:rPr lang="en-US" sz="2075">
                          <a:solidFill>
                            <a:srgbClr val="000000"/>
                          </a:solidFill>
                          <a:latin typeface="Arial"/>
                          <a:ea typeface="Arial"/>
                          <a:cs typeface="Arial"/>
                          <a:sym typeface="Arial"/>
                        </a:rPr>
                        <a:t>Likelihood Ratio</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8.921</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6</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0.178</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extLst>
                  <a:ext uri="{0D108BD9-81ED-4DB2-BD59-A6C34878D82A}">
                    <a16:rowId xmlns:a16="http://schemas.microsoft.com/office/drawing/2014/main" val="10002"/>
                  </a:ext>
                </a:extLst>
              </a:tr>
              <a:tr h="1561975">
                <a:tc>
                  <a:txBody>
                    <a:bodyPr/>
                    <a:lstStyle/>
                    <a:p>
                      <a:pPr algn="l">
                        <a:lnSpc>
                          <a:spcPts val="2864"/>
                        </a:lnSpc>
                        <a:defRPr/>
                      </a:pPr>
                      <a:r>
                        <a:rPr lang="en-US" sz="2075">
                          <a:solidFill>
                            <a:srgbClr val="000000"/>
                          </a:solidFill>
                          <a:latin typeface="Arial"/>
                          <a:ea typeface="Arial"/>
                          <a:cs typeface="Arial"/>
                          <a:sym typeface="Arial"/>
                        </a:rPr>
                        <a:t>Linear-by-Linear Association</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0.06</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1</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0.806</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extLst>
                  <a:ext uri="{0D108BD9-81ED-4DB2-BD59-A6C34878D82A}">
                    <a16:rowId xmlns:a16="http://schemas.microsoft.com/office/drawing/2014/main" val="10003"/>
                  </a:ext>
                </a:extLst>
              </a:tr>
              <a:tr h="1262100">
                <a:tc>
                  <a:txBody>
                    <a:bodyPr/>
                    <a:lstStyle/>
                    <a:p>
                      <a:pPr algn="l">
                        <a:lnSpc>
                          <a:spcPts val="2864"/>
                        </a:lnSpc>
                        <a:defRPr/>
                      </a:pPr>
                      <a:r>
                        <a:rPr lang="en-US" sz="2075">
                          <a:solidFill>
                            <a:srgbClr val="000000"/>
                          </a:solidFill>
                          <a:latin typeface="Arial"/>
                          <a:ea typeface="Arial"/>
                          <a:cs typeface="Arial"/>
                          <a:sym typeface="Arial"/>
                        </a:rPr>
                        <a:t>N of Valid Cases</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r">
                        <a:lnSpc>
                          <a:spcPts val="2864"/>
                        </a:lnSpc>
                        <a:defRPr/>
                      </a:pPr>
                      <a:r>
                        <a:rPr lang="en-US" sz="2075">
                          <a:solidFill>
                            <a:srgbClr val="000000"/>
                          </a:solidFill>
                          <a:latin typeface="Arial"/>
                          <a:ea typeface="Arial"/>
                          <a:cs typeface="Arial"/>
                          <a:sym typeface="Arial"/>
                        </a:rPr>
                        <a:t>203</a:t>
                      </a: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l">
                        <a:lnSpc>
                          <a:spcPts val="1679"/>
                        </a:lnSpc>
                        <a:defRPr/>
                      </a:pP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tc>
                  <a:txBody>
                    <a:bodyPr/>
                    <a:lstStyle/>
                    <a:p>
                      <a:pPr algn="l">
                        <a:lnSpc>
                          <a:spcPts val="1679"/>
                        </a:lnSpc>
                        <a:defRPr/>
                      </a:pPr>
                      <a:endParaRPr lang="en-US" sz="1100"/>
                    </a:p>
                  </a:txBody>
                  <a:tcPr marL="32920" marR="32920" marT="32920" marB="32920" anchor="ctr">
                    <a:lnL w="10934" cap="flat" cmpd="sng" algn="ctr">
                      <a:solidFill>
                        <a:srgbClr val="96695E"/>
                      </a:solidFill>
                      <a:prstDash val="solid"/>
                      <a:round/>
                      <a:headEnd type="none" w="med" len="med"/>
                      <a:tailEnd type="none" w="med" len="med"/>
                    </a:lnL>
                    <a:lnR w="10934" cap="flat" cmpd="sng" algn="ctr">
                      <a:solidFill>
                        <a:srgbClr val="96695E"/>
                      </a:solidFill>
                      <a:prstDash val="solid"/>
                      <a:round/>
                      <a:headEnd type="none" w="med" len="med"/>
                      <a:tailEnd type="none" w="med" len="med"/>
                    </a:lnR>
                    <a:lnT w="10934" cap="flat" cmpd="sng" algn="ctr">
                      <a:solidFill>
                        <a:srgbClr val="96695E"/>
                      </a:solidFill>
                      <a:prstDash val="solid"/>
                      <a:round/>
                      <a:headEnd type="none" w="med" len="med"/>
                      <a:tailEnd type="none" w="med" len="med"/>
                    </a:lnT>
                    <a:lnB w="10934" cap="flat" cmpd="sng" algn="ctr">
                      <a:solidFill>
                        <a:srgbClr val="96695E"/>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9377373" y="1317161"/>
            <a:ext cx="7767627" cy="4848225"/>
            <a:chOff x="0" y="0"/>
            <a:chExt cx="10356836" cy="6464300"/>
          </a:xfrm>
        </p:grpSpPr>
        <p:sp>
          <p:nvSpPr>
            <p:cNvPr id="4" name="Freeform 4"/>
            <p:cNvSpPr/>
            <p:nvPr/>
          </p:nvSpPr>
          <p:spPr>
            <a:xfrm>
              <a:off x="0" y="0"/>
              <a:ext cx="10356836" cy="6464300"/>
            </a:xfrm>
            <a:custGeom>
              <a:avLst/>
              <a:gdLst/>
              <a:ahLst/>
              <a:cxnLst/>
              <a:rect l="l" t="t" r="r" b="b"/>
              <a:pathLst>
                <a:path w="10356836" h="6464300">
                  <a:moveTo>
                    <a:pt x="0" y="0"/>
                  </a:moveTo>
                  <a:lnTo>
                    <a:pt x="10356836" y="0"/>
                  </a:lnTo>
                  <a:lnTo>
                    <a:pt x="10356836" y="6464300"/>
                  </a:lnTo>
                  <a:lnTo>
                    <a:pt x="0" y="6464300"/>
                  </a:lnTo>
                  <a:close/>
                </a:path>
              </a:pathLst>
            </a:custGeom>
            <a:solidFill>
              <a:srgbClr val="000000">
                <a:alpha val="0"/>
              </a:srgbClr>
            </a:solidFill>
          </p:spPr>
        </p:sp>
        <p:sp>
          <p:nvSpPr>
            <p:cNvPr id="5" name="TextBox 5"/>
            <p:cNvSpPr txBox="1"/>
            <p:nvPr/>
          </p:nvSpPr>
          <p:spPr>
            <a:xfrm>
              <a:off x="0" y="-104775"/>
              <a:ext cx="10356836" cy="6569075"/>
            </a:xfrm>
            <a:prstGeom prst="rect">
              <a:avLst/>
            </a:prstGeom>
          </p:spPr>
          <p:txBody>
            <a:bodyPr lIns="0" tIns="0" rIns="0" bIns="0" rtlCol="0" anchor="t"/>
            <a:lstStyle/>
            <a:p>
              <a:pPr algn="l">
                <a:lnSpc>
                  <a:spcPts val="6264"/>
                </a:lnSpc>
              </a:pPr>
              <a:r>
                <a:rPr lang="en-US" sz="5220">
                  <a:solidFill>
                    <a:srgbClr val="000000"/>
                  </a:solidFill>
                  <a:latin typeface="Arial"/>
                  <a:ea typeface="Arial"/>
                  <a:cs typeface="Arial"/>
                  <a:sym typeface="Arial"/>
                </a:rPr>
                <a:t>The Chi-Square test shows no significant relationship (p = 0.211) between personal annual income and GSRTC usage frequency.</a:t>
              </a:r>
            </a:p>
          </p:txBody>
        </p:sp>
      </p:grpSp>
      <p:grpSp>
        <p:nvGrpSpPr>
          <p:cNvPr id="6" name="Group 6"/>
          <p:cNvGrpSpPr/>
          <p:nvPr/>
        </p:nvGrpSpPr>
        <p:grpSpPr>
          <a:xfrm>
            <a:off x="9377373" y="6792884"/>
            <a:ext cx="7767627" cy="1810923"/>
            <a:chOff x="0" y="0"/>
            <a:chExt cx="10356836" cy="2414564"/>
          </a:xfrm>
        </p:grpSpPr>
        <p:sp>
          <p:nvSpPr>
            <p:cNvPr id="7" name="Freeform 7"/>
            <p:cNvSpPr/>
            <p:nvPr/>
          </p:nvSpPr>
          <p:spPr>
            <a:xfrm>
              <a:off x="0" y="0"/>
              <a:ext cx="10356836" cy="2414564"/>
            </a:xfrm>
            <a:custGeom>
              <a:avLst/>
              <a:gdLst/>
              <a:ahLst/>
              <a:cxnLst/>
              <a:rect l="l" t="t" r="r" b="b"/>
              <a:pathLst>
                <a:path w="10356836" h="2414564">
                  <a:moveTo>
                    <a:pt x="0" y="0"/>
                  </a:moveTo>
                  <a:lnTo>
                    <a:pt x="10356836" y="0"/>
                  </a:lnTo>
                  <a:lnTo>
                    <a:pt x="10356836" y="2414564"/>
                  </a:lnTo>
                  <a:lnTo>
                    <a:pt x="0" y="2414564"/>
                  </a:lnTo>
                  <a:close/>
                </a:path>
              </a:pathLst>
            </a:custGeom>
            <a:solidFill>
              <a:srgbClr val="000000">
                <a:alpha val="0"/>
              </a:srgbClr>
            </a:solidFill>
          </p:spPr>
        </p:sp>
        <p:sp>
          <p:nvSpPr>
            <p:cNvPr id="8" name="TextBox 8"/>
            <p:cNvSpPr txBox="1"/>
            <p:nvPr/>
          </p:nvSpPr>
          <p:spPr>
            <a:xfrm>
              <a:off x="0" y="-76200"/>
              <a:ext cx="10356836" cy="2490764"/>
            </a:xfrm>
            <a:prstGeom prst="rect">
              <a:avLst/>
            </a:prstGeom>
          </p:spPr>
          <p:txBody>
            <a:bodyPr lIns="0" tIns="0" rIns="0" bIns="0" rtlCol="0" anchor="t"/>
            <a:lstStyle/>
            <a:p>
              <a:pPr marL="493162" lvl="2" indent="-164387" algn="l">
                <a:lnSpc>
                  <a:spcPts val="2804"/>
                </a:lnSpc>
                <a:buFont typeface="Arial"/>
                <a:buChar char="⚬"/>
              </a:pPr>
              <a:r>
                <a:rPr lang="en-US" sz="2157">
                  <a:solidFill>
                    <a:srgbClr val="000000"/>
                  </a:solidFill>
                  <a:latin typeface="Arial"/>
                  <a:ea typeface="Arial"/>
                  <a:cs typeface="Arial"/>
                  <a:sym typeface="Arial"/>
                </a:rPr>
                <a:t>Across all income groups, the most common usage pattern is "a few times per month" (47.3% overall).</a:t>
              </a:r>
            </a:p>
            <a:p>
              <a:pPr marL="493162" lvl="2" indent="-164387" algn="l">
                <a:lnSpc>
                  <a:spcPts val="2804"/>
                </a:lnSpc>
                <a:buFont typeface="Arial"/>
                <a:buChar char="⚬"/>
              </a:pPr>
              <a:r>
                <a:rPr lang="en-US" sz="2157">
                  <a:solidFill>
                    <a:srgbClr val="000000"/>
                  </a:solidFill>
                  <a:latin typeface="Arial"/>
                  <a:ea typeface="Arial"/>
                  <a:cs typeface="Arial"/>
                  <a:sym typeface="Arial"/>
                </a:rPr>
                <a:t>Higher-income individuals (&gt;10 lakh) use GSRTC less frequently (15.6% travel several times a week), but the difference is not statistically significant.</a:t>
              </a:r>
            </a:p>
          </p:txBody>
        </p:sp>
      </p:grpSp>
      <p:grpSp>
        <p:nvGrpSpPr>
          <p:cNvPr id="9" name="Group 9"/>
          <p:cNvGrpSpPr/>
          <p:nvPr/>
        </p:nvGrpSpPr>
        <p:grpSpPr>
          <a:xfrm>
            <a:off x="9203736" y="6428788"/>
            <a:ext cx="8489197" cy="104775"/>
            <a:chOff x="0" y="0"/>
            <a:chExt cx="11318929" cy="139700"/>
          </a:xfrm>
        </p:grpSpPr>
        <p:sp>
          <p:nvSpPr>
            <p:cNvPr id="10" name="Freeform 10"/>
            <p:cNvSpPr/>
            <p:nvPr/>
          </p:nvSpPr>
          <p:spPr>
            <a:xfrm>
              <a:off x="69850" y="0"/>
              <a:ext cx="11179175" cy="139700"/>
            </a:xfrm>
            <a:custGeom>
              <a:avLst/>
              <a:gdLst/>
              <a:ahLst/>
              <a:cxnLst/>
              <a:rect l="l" t="t" r="r" b="b"/>
              <a:pathLst>
                <a:path w="11179175" h="139700">
                  <a:moveTo>
                    <a:pt x="0" y="0"/>
                  </a:moveTo>
                  <a:lnTo>
                    <a:pt x="11179175" y="0"/>
                  </a:lnTo>
                  <a:lnTo>
                    <a:pt x="11179175" y="139700"/>
                  </a:lnTo>
                  <a:lnTo>
                    <a:pt x="0" y="139700"/>
                  </a:lnTo>
                  <a:close/>
                </a:path>
              </a:pathLst>
            </a:custGeom>
            <a:solidFill>
              <a:srgbClr val="96695E"/>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4" name="Group 4"/>
          <p:cNvGrpSpPr/>
          <p:nvPr/>
        </p:nvGrpSpPr>
        <p:grpSpPr>
          <a:xfrm>
            <a:off x="2526428" y="762000"/>
            <a:ext cx="12625545" cy="1638300"/>
            <a:chOff x="0" y="0"/>
            <a:chExt cx="16834060" cy="2184400"/>
          </a:xfrm>
        </p:grpSpPr>
        <p:sp>
          <p:nvSpPr>
            <p:cNvPr id="5" name="Freeform 5"/>
            <p:cNvSpPr/>
            <p:nvPr/>
          </p:nvSpPr>
          <p:spPr>
            <a:xfrm>
              <a:off x="0" y="0"/>
              <a:ext cx="16834059" cy="2184400"/>
            </a:xfrm>
            <a:custGeom>
              <a:avLst/>
              <a:gdLst/>
              <a:ahLst/>
              <a:cxnLst/>
              <a:rect l="l" t="t" r="r" b="b"/>
              <a:pathLst>
                <a:path w="16834059" h="2184400">
                  <a:moveTo>
                    <a:pt x="0" y="0"/>
                  </a:moveTo>
                  <a:lnTo>
                    <a:pt x="16834059" y="0"/>
                  </a:lnTo>
                  <a:lnTo>
                    <a:pt x="16834059" y="2184400"/>
                  </a:lnTo>
                  <a:lnTo>
                    <a:pt x="0" y="2184400"/>
                  </a:lnTo>
                  <a:close/>
                </a:path>
              </a:pathLst>
            </a:custGeom>
            <a:solidFill>
              <a:srgbClr val="000000">
                <a:alpha val="0"/>
              </a:srgbClr>
            </a:solidFill>
          </p:spPr>
        </p:sp>
        <p:sp>
          <p:nvSpPr>
            <p:cNvPr id="6" name="TextBox 6"/>
            <p:cNvSpPr txBox="1"/>
            <p:nvPr/>
          </p:nvSpPr>
          <p:spPr>
            <a:xfrm>
              <a:off x="0" y="-266700"/>
              <a:ext cx="16834060" cy="2451100"/>
            </a:xfrm>
            <a:prstGeom prst="rect">
              <a:avLst/>
            </a:prstGeom>
          </p:spPr>
          <p:txBody>
            <a:bodyPr lIns="0" tIns="0" rIns="0" bIns="0" rtlCol="0" anchor="t"/>
            <a:lstStyle/>
            <a:p>
              <a:pPr algn="ctr">
                <a:lnSpc>
                  <a:spcPts val="11700"/>
                </a:lnSpc>
              </a:pPr>
              <a:r>
                <a:rPr lang="en-US" sz="9000" b="1">
                  <a:solidFill>
                    <a:srgbClr val="000000"/>
                  </a:solidFill>
                  <a:latin typeface="Arial Bold"/>
                  <a:ea typeface="Arial Bold"/>
                  <a:cs typeface="Arial Bold"/>
                  <a:sym typeface="Arial Bold"/>
                </a:rPr>
                <a:t>ANOVA Insights</a:t>
              </a:r>
            </a:p>
          </p:txBody>
        </p:sp>
      </p:grpSp>
      <p:pic>
        <p:nvPicPr>
          <p:cNvPr id="1026" name="Picture 2">
            <a:extLst>
              <a:ext uri="{FF2B5EF4-FFF2-40B4-BE49-F238E27FC236}">
                <a16:creationId xmlns:a16="http://schemas.microsoft.com/office/drawing/2014/main" id="{8C055393-10FB-6C61-8794-118D68419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2857500"/>
            <a:ext cx="16535400" cy="6471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623400" y="6298362"/>
            <a:ext cx="17041200" cy="3486638"/>
            <a:chOff x="0" y="0"/>
            <a:chExt cx="22721600" cy="4648850"/>
          </a:xfrm>
        </p:grpSpPr>
        <p:sp>
          <p:nvSpPr>
            <p:cNvPr id="3" name="Freeform 3"/>
            <p:cNvSpPr/>
            <p:nvPr/>
          </p:nvSpPr>
          <p:spPr>
            <a:xfrm>
              <a:off x="0" y="0"/>
              <a:ext cx="22721601" cy="4648850"/>
            </a:xfrm>
            <a:custGeom>
              <a:avLst/>
              <a:gdLst/>
              <a:ahLst/>
              <a:cxnLst/>
              <a:rect l="l" t="t" r="r" b="b"/>
              <a:pathLst>
                <a:path w="22721601" h="4648850">
                  <a:moveTo>
                    <a:pt x="0" y="0"/>
                  </a:moveTo>
                  <a:lnTo>
                    <a:pt x="22721601" y="0"/>
                  </a:lnTo>
                  <a:lnTo>
                    <a:pt x="22721601" y="4648850"/>
                  </a:lnTo>
                  <a:lnTo>
                    <a:pt x="0" y="4648850"/>
                  </a:lnTo>
                  <a:close/>
                </a:path>
              </a:pathLst>
            </a:custGeom>
            <a:solidFill>
              <a:srgbClr val="000000">
                <a:alpha val="0"/>
              </a:srgbClr>
            </a:solidFill>
          </p:spPr>
        </p:sp>
        <p:sp>
          <p:nvSpPr>
            <p:cNvPr id="4" name="TextBox 4"/>
            <p:cNvSpPr txBox="1"/>
            <p:nvPr/>
          </p:nvSpPr>
          <p:spPr>
            <a:xfrm>
              <a:off x="0" y="-95250"/>
              <a:ext cx="22721600" cy="4744100"/>
            </a:xfrm>
            <a:prstGeom prst="rect">
              <a:avLst/>
            </a:prstGeom>
          </p:spPr>
          <p:txBody>
            <a:bodyPr lIns="0" tIns="0" rIns="0" bIns="0" rtlCol="0" anchor="t"/>
            <a:lstStyle/>
            <a:p>
              <a:pPr algn="l">
                <a:lnSpc>
                  <a:spcPts val="3311"/>
                </a:lnSpc>
              </a:pPr>
              <a:r>
                <a:rPr lang="en-US" sz="2400">
                  <a:solidFill>
                    <a:srgbClr val="000000"/>
                  </a:solidFill>
                  <a:latin typeface="Arial"/>
                  <a:ea typeface="Arial"/>
                  <a:cs typeface="Arial"/>
                  <a:sym typeface="Arial"/>
                </a:rPr>
                <a:t>Combined Conclusion:</a:t>
              </a:r>
            </a:p>
            <a:p>
              <a:pPr algn="l">
                <a:lnSpc>
                  <a:spcPts val="3311"/>
                </a:lnSpc>
              </a:pPr>
              <a:r>
                <a:rPr lang="en-US" sz="2400">
                  <a:solidFill>
                    <a:srgbClr val="000000"/>
                  </a:solidFill>
                  <a:latin typeface="Arial"/>
                  <a:ea typeface="Arial"/>
                  <a:cs typeface="Arial"/>
                  <a:sym typeface="Arial"/>
                </a:rPr>
                <a:t>The ANOVA results indicate that the income groups do not differ significantly in terms of overall satisfaction.</a:t>
              </a:r>
            </a:p>
            <a:p>
              <a:pPr algn="l">
                <a:lnSpc>
                  <a:spcPts val="3311"/>
                </a:lnSpc>
              </a:pPr>
              <a:r>
                <a:rPr lang="en-US" sz="2400">
                  <a:solidFill>
                    <a:srgbClr val="000000"/>
                  </a:solidFill>
                  <a:latin typeface="Arial"/>
                  <a:ea typeface="Arial"/>
                  <a:cs typeface="Arial"/>
                  <a:sym typeface="Arial"/>
                </a:rPr>
                <a:t>Final Interpretation: The null hypothesis is not rejected, suggesting that any differences in satisfaction levels among the income groups are not statistically significant.</a:t>
              </a:r>
            </a:p>
          </p:txBody>
        </p:sp>
      </p:grpSp>
      <p:grpSp>
        <p:nvGrpSpPr>
          <p:cNvPr id="5" name="Group 5"/>
          <p:cNvGrpSpPr/>
          <p:nvPr/>
        </p:nvGrpSpPr>
        <p:grpSpPr>
          <a:xfrm>
            <a:off x="1552550" y="0"/>
            <a:ext cx="15182850" cy="4762500"/>
            <a:chOff x="0" y="0"/>
            <a:chExt cx="20243800" cy="6350000"/>
          </a:xfrm>
        </p:grpSpPr>
        <p:sp>
          <p:nvSpPr>
            <p:cNvPr id="6" name="Freeform 6"/>
            <p:cNvSpPr/>
            <p:nvPr/>
          </p:nvSpPr>
          <p:spPr>
            <a:xfrm>
              <a:off x="0" y="0"/>
              <a:ext cx="20243800" cy="6350000"/>
            </a:xfrm>
            <a:custGeom>
              <a:avLst/>
              <a:gdLst/>
              <a:ahLst/>
              <a:cxnLst/>
              <a:rect l="l" t="t" r="r" b="b"/>
              <a:pathLst>
                <a:path w="20243800" h="6350000">
                  <a:moveTo>
                    <a:pt x="0" y="0"/>
                  </a:moveTo>
                  <a:lnTo>
                    <a:pt x="20243800" y="0"/>
                  </a:lnTo>
                  <a:lnTo>
                    <a:pt x="20243800" y="6350000"/>
                  </a:lnTo>
                  <a:lnTo>
                    <a:pt x="0" y="6350000"/>
                  </a:lnTo>
                  <a:lnTo>
                    <a:pt x="0" y="0"/>
                  </a:lnTo>
                  <a:close/>
                </a:path>
              </a:pathLst>
            </a:custGeom>
            <a:blipFill>
              <a:blip r:embed="rId3"/>
              <a:stretch>
                <a:fillRect/>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6" name="TextBox 6"/>
          <p:cNvSpPr txBox="1"/>
          <p:nvPr/>
        </p:nvSpPr>
        <p:spPr>
          <a:xfrm>
            <a:off x="12046850" y="2557463"/>
            <a:ext cx="6000000" cy="7512674"/>
          </a:xfrm>
          <a:prstGeom prst="rect">
            <a:avLst/>
          </a:prstGeom>
        </p:spPr>
        <p:txBody>
          <a:bodyPr lIns="0" tIns="0" rIns="0" bIns="0" rtlCol="0" anchor="t"/>
          <a:lstStyle/>
          <a:p>
            <a:pPr algn="l">
              <a:lnSpc>
                <a:spcPts val="3311"/>
              </a:lnSpc>
            </a:pPr>
            <a:r>
              <a:rPr lang="en-US" sz="2400" dirty="0">
                <a:solidFill>
                  <a:srgbClr val="000000"/>
                </a:solidFill>
                <a:latin typeface="Arial"/>
                <a:ea typeface="Arial"/>
                <a:cs typeface="Arial"/>
                <a:sym typeface="Arial"/>
              </a:rPr>
              <a:t>Result analysis :</a:t>
            </a:r>
          </a:p>
          <a:p>
            <a:pPr algn="l">
              <a:lnSpc>
                <a:spcPts val="3311"/>
              </a:lnSpc>
            </a:pPr>
            <a:r>
              <a:rPr lang="en-US" sz="2400" dirty="0">
                <a:solidFill>
                  <a:srgbClr val="000000"/>
                </a:solidFill>
                <a:latin typeface="Arial"/>
                <a:ea typeface="Arial"/>
                <a:cs typeface="Arial"/>
                <a:sym typeface="Arial"/>
              </a:rPr>
              <a:t>The correlation analysis reveals strong, positive relationships between variables like </a:t>
            </a:r>
            <a:r>
              <a:rPr lang="en-US" sz="2400" dirty="0" err="1">
                <a:solidFill>
                  <a:srgbClr val="000000"/>
                </a:solidFill>
                <a:latin typeface="Arial"/>
                <a:ea typeface="Arial"/>
                <a:cs typeface="Arial"/>
                <a:sym typeface="Arial"/>
              </a:rPr>
              <a:t>R_avg</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RE_avg</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A_avg</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E_avg</a:t>
            </a:r>
            <a:r>
              <a:rPr lang="en-US" sz="2400" dirty="0">
                <a:solidFill>
                  <a:srgbClr val="000000"/>
                </a:solidFill>
                <a:latin typeface="Arial"/>
                <a:ea typeface="Arial"/>
                <a:cs typeface="Arial"/>
                <a:sym typeface="Arial"/>
              </a:rPr>
              <a:t>, and </a:t>
            </a:r>
            <a:r>
              <a:rPr lang="en-US" sz="2400" dirty="0" err="1">
                <a:solidFill>
                  <a:srgbClr val="000000"/>
                </a:solidFill>
                <a:latin typeface="Arial"/>
                <a:ea typeface="Arial"/>
                <a:cs typeface="Arial"/>
                <a:sym typeface="Arial"/>
              </a:rPr>
              <a:t>T_avg</a:t>
            </a:r>
            <a:r>
              <a:rPr lang="en-US" sz="2400" dirty="0">
                <a:solidFill>
                  <a:srgbClr val="000000"/>
                </a:solidFill>
                <a:latin typeface="Arial"/>
                <a:ea typeface="Arial"/>
                <a:cs typeface="Arial"/>
                <a:sym typeface="Arial"/>
              </a:rPr>
              <a:t>, with coefficients ranging from 0.574 to 0.761. All correlations are highly significant (p = 0.000), indicating that as one variable improves, others tend to follow. This suggests interdependence, where enhancing one aspect (e.g., reliability) can positively impact others (e.g., efficiency or timeliness).</a:t>
            </a:r>
          </a:p>
          <a:p>
            <a:pPr algn="l">
              <a:lnSpc>
                <a:spcPts val="3311"/>
              </a:lnSpc>
            </a:pPr>
            <a:r>
              <a:rPr lang="en-US" sz="2400" dirty="0">
                <a:solidFill>
                  <a:srgbClr val="000000"/>
                </a:solidFill>
                <a:latin typeface="Arial"/>
                <a:ea typeface="Arial"/>
                <a:cs typeface="Arial"/>
                <a:sym typeface="Arial"/>
              </a:rPr>
              <a:t> </a:t>
            </a:r>
          </a:p>
        </p:txBody>
      </p:sp>
      <p:sp>
        <p:nvSpPr>
          <p:cNvPr id="9" name="TextBox 9"/>
          <p:cNvSpPr txBox="1"/>
          <p:nvPr/>
        </p:nvSpPr>
        <p:spPr>
          <a:xfrm>
            <a:off x="11506200" y="216863"/>
            <a:ext cx="6000000" cy="2986500"/>
          </a:xfrm>
          <a:prstGeom prst="rect">
            <a:avLst/>
          </a:prstGeom>
        </p:spPr>
        <p:txBody>
          <a:bodyPr lIns="0" tIns="0" rIns="0" bIns="0" rtlCol="0" anchor="t"/>
          <a:lstStyle/>
          <a:p>
            <a:pPr algn="ctr">
              <a:lnSpc>
                <a:spcPts val="8776"/>
              </a:lnSpc>
            </a:pPr>
            <a:r>
              <a:rPr lang="en-US" sz="6359" b="1" dirty="0">
                <a:solidFill>
                  <a:srgbClr val="000000"/>
                </a:solidFill>
                <a:latin typeface="Arial Bold"/>
                <a:ea typeface="Arial Bold"/>
                <a:cs typeface="Arial Bold"/>
                <a:sym typeface="Arial Bold"/>
              </a:rPr>
              <a:t>Regression</a:t>
            </a:r>
          </a:p>
          <a:p>
            <a:pPr algn="l">
              <a:lnSpc>
                <a:spcPts val="7534"/>
              </a:lnSpc>
            </a:pPr>
            <a:r>
              <a:rPr lang="en-US" sz="5459" dirty="0">
                <a:solidFill>
                  <a:srgbClr val="000000"/>
                </a:solidFill>
                <a:latin typeface="Times New Roman"/>
                <a:ea typeface="Times New Roman"/>
                <a:cs typeface="Times New Roman"/>
                <a:sym typeface="Times New Roman"/>
              </a:rPr>
              <a:t>  </a:t>
            </a:r>
          </a:p>
        </p:txBody>
      </p:sp>
      <p:pic>
        <p:nvPicPr>
          <p:cNvPr id="2050" name="Picture 2">
            <a:extLst>
              <a:ext uri="{FF2B5EF4-FFF2-40B4-BE49-F238E27FC236}">
                <a16:creationId xmlns:a16="http://schemas.microsoft.com/office/drawing/2014/main" id="{2A558CD8-6C3A-787F-F36C-2F0C7E1E4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90" y="495300"/>
            <a:ext cx="10431310" cy="922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1028701" y="2782127"/>
            <a:ext cx="1389852" cy="4722745"/>
          </a:xfrm>
          <a:custGeom>
            <a:avLst/>
            <a:gdLst/>
            <a:ahLst/>
            <a:cxnLst/>
            <a:rect l="l" t="t" r="r" b="b"/>
            <a:pathLst>
              <a:path w="1389852" h="4722745">
                <a:moveTo>
                  <a:pt x="0" y="0"/>
                </a:moveTo>
                <a:lnTo>
                  <a:pt x="1389852" y="0"/>
                </a:lnTo>
                <a:lnTo>
                  <a:pt x="1389852" y="4722745"/>
                </a:lnTo>
                <a:lnTo>
                  <a:pt x="0" y="4722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3512702" y="1580490"/>
            <a:ext cx="13557206" cy="2797397"/>
            <a:chOff x="0" y="0"/>
            <a:chExt cx="18076275" cy="3729863"/>
          </a:xfrm>
        </p:grpSpPr>
        <p:sp>
          <p:nvSpPr>
            <p:cNvPr id="4" name="Freeform 4"/>
            <p:cNvSpPr/>
            <p:nvPr/>
          </p:nvSpPr>
          <p:spPr>
            <a:xfrm>
              <a:off x="0" y="0"/>
              <a:ext cx="18076275" cy="3729863"/>
            </a:xfrm>
            <a:custGeom>
              <a:avLst/>
              <a:gdLst/>
              <a:ahLst/>
              <a:cxnLst/>
              <a:rect l="l" t="t" r="r" b="b"/>
              <a:pathLst>
                <a:path w="18076275" h="3729863">
                  <a:moveTo>
                    <a:pt x="0" y="0"/>
                  </a:moveTo>
                  <a:lnTo>
                    <a:pt x="18076275" y="0"/>
                  </a:lnTo>
                  <a:lnTo>
                    <a:pt x="18076275" y="3729863"/>
                  </a:lnTo>
                  <a:lnTo>
                    <a:pt x="0" y="3729863"/>
                  </a:lnTo>
                  <a:close/>
                </a:path>
              </a:pathLst>
            </a:custGeom>
            <a:solidFill>
              <a:srgbClr val="000000">
                <a:alpha val="0"/>
              </a:srgbClr>
            </a:solidFill>
          </p:spPr>
        </p:sp>
        <p:sp>
          <p:nvSpPr>
            <p:cNvPr id="5" name="TextBox 5"/>
            <p:cNvSpPr txBox="1"/>
            <p:nvPr/>
          </p:nvSpPr>
          <p:spPr>
            <a:xfrm>
              <a:off x="0" y="-238125"/>
              <a:ext cx="18076275" cy="3967988"/>
            </a:xfrm>
            <a:prstGeom prst="rect">
              <a:avLst/>
            </a:prstGeom>
          </p:spPr>
          <p:txBody>
            <a:bodyPr lIns="0" tIns="0" rIns="0" bIns="0" rtlCol="0" anchor="t"/>
            <a:lstStyle/>
            <a:p>
              <a:pPr algn="l">
                <a:lnSpc>
                  <a:spcPts val="10782"/>
                </a:lnSpc>
              </a:pPr>
              <a:r>
                <a:rPr lang="en-US" sz="8294" b="1">
                  <a:solidFill>
                    <a:srgbClr val="000000"/>
                  </a:solidFill>
                  <a:latin typeface="Arial Bold"/>
                  <a:ea typeface="Arial Bold"/>
                  <a:cs typeface="Arial Bold"/>
                  <a:sym typeface="Arial Bold"/>
                </a:rPr>
                <a:t>Gap Analysis (Expectation vs Perception)</a:t>
              </a:r>
            </a:p>
          </p:txBody>
        </p:sp>
      </p:grpSp>
      <p:grpSp>
        <p:nvGrpSpPr>
          <p:cNvPr id="6" name="Group 6"/>
          <p:cNvGrpSpPr/>
          <p:nvPr/>
        </p:nvGrpSpPr>
        <p:grpSpPr>
          <a:xfrm>
            <a:off x="3512702" y="5398882"/>
            <a:ext cx="13557206" cy="3129033"/>
            <a:chOff x="0" y="0"/>
            <a:chExt cx="18076275" cy="4172044"/>
          </a:xfrm>
        </p:grpSpPr>
        <p:sp>
          <p:nvSpPr>
            <p:cNvPr id="7" name="Freeform 7"/>
            <p:cNvSpPr/>
            <p:nvPr/>
          </p:nvSpPr>
          <p:spPr>
            <a:xfrm>
              <a:off x="0" y="0"/>
              <a:ext cx="18076275" cy="4172044"/>
            </a:xfrm>
            <a:custGeom>
              <a:avLst/>
              <a:gdLst/>
              <a:ahLst/>
              <a:cxnLst/>
              <a:rect l="l" t="t" r="r" b="b"/>
              <a:pathLst>
                <a:path w="18076275" h="4172044">
                  <a:moveTo>
                    <a:pt x="0" y="0"/>
                  </a:moveTo>
                  <a:lnTo>
                    <a:pt x="18076275" y="0"/>
                  </a:lnTo>
                  <a:lnTo>
                    <a:pt x="18076275" y="4172044"/>
                  </a:lnTo>
                  <a:lnTo>
                    <a:pt x="0" y="4172044"/>
                  </a:lnTo>
                  <a:close/>
                </a:path>
              </a:pathLst>
            </a:custGeom>
            <a:solidFill>
              <a:srgbClr val="000000">
                <a:alpha val="0"/>
              </a:srgbClr>
            </a:solidFill>
          </p:spPr>
        </p:sp>
        <p:sp>
          <p:nvSpPr>
            <p:cNvPr id="8" name="TextBox 8"/>
            <p:cNvSpPr txBox="1"/>
            <p:nvPr/>
          </p:nvSpPr>
          <p:spPr>
            <a:xfrm>
              <a:off x="0" y="-114300"/>
              <a:ext cx="18076275" cy="4286344"/>
            </a:xfrm>
            <a:prstGeom prst="rect">
              <a:avLst/>
            </a:prstGeom>
          </p:spPr>
          <p:txBody>
            <a:bodyPr lIns="0" tIns="0" rIns="0" bIns="0" rtlCol="0" anchor="t"/>
            <a:lstStyle/>
            <a:p>
              <a:pPr algn="l">
                <a:lnSpc>
                  <a:spcPts val="3558"/>
                </a:lnSpc>
              </a:pPr>
              <a:r>
                <a:rPr lang="en-US" sz="2373">
                  <a:solidFill>
                    <a:srgbClr val="000000"/>
                  </a:solidFill>
                  <a:latin typeface="Arial"/>
                  <a:ea typeface="Arial"/>
                  <a:cs typeface="Arial"/>
                  <a:sym typeface="Arial"/>
                </a:rPr>
                <a:t>A significant gap exists between what customers expect and what they perceive, primarily in reliability and responsiveness.</a:t>
              </a:r>
            </a:p>
            <a:p>
              <a:pPr algn="l">
                <a:lnSpc>
                  <a:spcPts val="3558"/>
                </a:lnSpc>
              </a:pPr>
              <a:r>
                <a:rPr lang="en-US" sz="2373">
                  <a:solidFill>
                    <a:srgbClr val="000000"/>
                  </a:solidFill>
                  <a:latin typeface="Arial"/>
                  <a:ea typeface="Arial"/>
                  <a:cs typeface="Arial"/>
                  <a:sym typeface="Arial"/>
                </a:rPr>
                <a:t>• The study evaluated the service quality of GSRTC using the SERVQUAL model, which measures gaps between customer expectations and perceptions . The analysis focused on five dimensions- Reliability, Responsiveness, Assurance, Empathy and Tangibles.</a:t>
              </a:r>
            </a:p>
            <a:p>
              <a:pPr algn="l">
                <a:lnSpc>
                  <a:spcPts val="3558"/>
                </a:lnSpc>
              </a:pPr>
              <a:r>
                <a:rPr lang="en-US" sz="2373">
                  <a:solidFill>
                    <a:srgbClr val="000000"/>
                  </a:solidFill>
                  <a:latin typeface="Arial"/>
                  <a:ea typeface="Arial"/>
                  <a:cs typeface="Arial"/>
                  <a:sym typeface="Arial"/>
                </a:rPr>
                <a:t>•Expectation: Timely, well-maintained, and customer-friendly service.</a:t>
              </a:r>
            </a:p>
            <a:p>
              <a:pPr algn="l">
                <a:lnSpc>
                  <a:spcPts val="3558"/>
                </a:lnSpc>
              </a:pPr>
              <a:r>
                <a:rPr lang="en-US" sz="2373">
                  <a:solidFill>
                    <a:srgbClr val="000000"/>
                  </a:solidFill>
                  <a:latin typeface="Arial"/>
                  <a:ea typeface="Arial"/>
                  <a:cs typeface="Arial"/>
                  <a:sym typeface="Arial"/>
                </a:rPr>
                <a:t>•Perception: Moderate service quality with gaps in punctuality, staff behavior, and cleanliness.</a:t>
              </a:r>
            </a:p>
          </p:txBody>
        </p:sp>
      </p:grpSp>
      <p:grpSp>
        <p:nvGrpSpPr>
          <p:cNvPr id="9" name="Group 9"/>
          <p:cNvGrpSpPr/>
          <p:nvPr/>
        </p:nvGrpSpPr>
        <p:grpSpPr>
          <a:xfrm>
            <a:off x="3512702" y="4745639"/>
            <a:ext cx="993470" cy="167340"/>
            <a:chOff x="0" y="0"/>
            <a:chExt cx="1324627" cy="223120"/>
          </a:xfrm>
        </p:grpSpPr>
        <p:sp>
          <p:nvSpPr>
            <p:cNvPr id="10" name="Freeform 10"/>
            <p:cNvSpPr/>
            <p:nvPr/>
          </p:nvSpPr>
          <p:spPr>
            <a:xfrm>
              <a:off x="0" y="0"/>
              <a:ext cx="1324610" cy="223139"/>
            </a:xfrm>
            <a:custGeom>
              <a:avLst/>
              <a:gdLst/>
              <a:ahLst/>
              <a:cxnLst/>
              <a:rect l="l" t="t" r="r" b="b"/>
              <a:pathLst>
                <a:path w="1324610" h="223139">
                  <a:moveTo>
                    <a:pt x="0" y="0"/>
                  </a:moveTo>
                  <a:lnTo>
                    <a:pt x="1324610" y="0"/>
                  </a:lnTo>
                  <a:lnTo>
                    <a:pt x="1324610" y="223139"/>
                  </a:lnTo>
                  <a:lnTo>
                    <a:pt x="0" y="223139"/>
                  </a:lnTo>
                  <a:close/>
                </a:path>
              </a:pathLst>
            </a:custGeom>
            <a:solidFill>
              <a:srgbClr val="423E3A"/>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3396193" y="4725736"/>
            <a:ext cx="12741423" cy="4099020"/>
            <a:chOff x="0" y="0"/>
            <a:chExt cx="16988564" cy="5465360"/>
          </a:xfrm>
        </p:grpSpPr>
        <p:sp>
          <p:nvSpPr>
            <p:cNvPr id="3" name="Freeform 3"/>
            <p:cNvSpPr/>
            <p:nvPr/>
          </p:nvSpPr>
          <p:spPr>
            <a:xfrm>
              <a:off x="0" y="0"/>
              <a:ext cx="16988565" cy="5465360"/>
            </a:xfrm>
            <a:custGeom>
              <a:avLst/>
              <a:gdLst/>
              <a:ahLst/>
              <a:cxnLst/>
              <a:rect l="l" t="t" r="r" b="b"/>
              <a:pathLst>
                <a:path w="16988565" h="5465360">
                  <a:moveTo>
                    <a:pt x="0" y="0"/>
                  </a:moveTo>
                  <a:lnTo>
                    <a:pt x="16988565" y="0"/>
                  </a:lnTo>
                  <a:lnTo>
                    <a:pt x="16988565" y="5465360"/>
                  </a:lnTo>
                  <a:lnTo>
                    <a:pt x="0" y="5465360"/>
                  </a:lnTo>
                  <a:close/>
                </a:path>
              </a:pathLst>
            </a:custGeom>
            <a:solidFill>
              <a:srgbClr val="000000">
                <a:alpha val="0"/>
              </a:srgbClr>
            </a:solidFill>
          </p:spPr>
        </p:sp>
        <p:sp>
          <p:nvSpPr>
            <p:cNvPr id="4" name="TextBox 4"/>
            <p:cNvSpPr txBox="1"/>
            <p:nvPr/>
          </p:nvSpPr>
          <p:spPr>
            <a:xfrm>
              <a:off x="0" y="-66675"/>
              <a:ext cx="16988564" cy="5532035"/>
            </a:xfrm>
            <a:prstGeom prst="rect">
              <a:avLst/>
            </a:prstGeom>
          </p:spPr>
          <p:txBody>
            <a:bodyPr lIns="0" tIns="0" rIns="0" bIns="0" rtlCol="0" anchor="t"/>
            <a:lstStyle/>
            <a:p>
              <a:pPr marL="592075" lvl="2" indent="-197358" algn="l">
                <a:lnSpc>
                  <a:spcPts val="3626"/>
                </a:lnSpc>
                <a:buFont typeface="Arial"/>
                <a:buChar char="⚬"/>
              </a:pPr>
              <a:r>
                <a:rPr lang="en-US" sz="2590">
                  <a:solidFill>
                    <a:srgbClr val="000000"/>
                  </a:solidFill>
                  <a:latin typeface="Arimo"/>
                  <a:ea typeface="Arimo"/>
                  <a:cs typeface="Arimo"/>
                  <a:sym typeface="Arimo"/>
                </a:rPr>
                <a:t>Reliability is key – Improve scheduling, real-time tracking, and maintenance.</a:t>
              </a:r>
            </a:p>
            <a:p>
              <a:pPr marL="592075" lvl="2" indent="-197358" algn="l">
                <a:lnSpc>
                  <a:spcPts val="3626"/>
                </a:lnSpc>
                <a:buFont typeface="Arial"/>
                <a:buChar char="⚬"/>
              </a:pPr>
              <a:r>
                <a:rPr lang="en-US" sz="2590">
                  <a:solidFill>
                    <a:srgbClr val="000000"/>
                  </a:solidFill>
                  <a:latin typeface="Arimo"/>
                  <a:ea typeface="Arimo"/>
                  <a:cs typeface="Arimo"/>
                  <a:sym typeface="Arimo"/>
                </a:rPr>
                <a:t>Assurance matters – Train staff for professionalism and visible safety measures.</a:t>
              </a:r>
            </a:p>
            <a:p>
              <a:pPr marL="592075" lvl="2" indent="-197358" algn="l">
                <a:lnSpc>
                  <a:spcPts val="3626"/>
                </a:lnSpc>
                <a:buFont typeface="Arial"/>
                <a:buChar char="⚬"/>
              </a:pPr>
              <a:r>
                <a:rPr lang="en-US" sz="2590">
                  <a:solidFill>
                    <a:srgbClr val="000000"/>
                  </a:solidFill>
                  <a:latin typeface="Arimo"/>
                  <a:ea typeface="Arimo"/>
                  <a:cs typeface="Arimo"/>
                  <a:sym typeface="Arimo"/>
                </a:rPr>
                <a:t>Cleanliness &amp; infrastructure – Modern, well-maintained buses enhance experience.</a:t>
              </a:r>
            </a:p>
            <a:p>
              <a:pPr marL="592075" lvl="2" indent="-197358" algn="l">
                <a:lnSpc>
                  <a:spcPts val="3626"/>
                </a:lnSpc>
                <a:buFont typeface="Arial"/>
                <a:buChar char="⚬"/>
              </a:pPr>
              <a:r>
                <a:rPr lang="en-US" sz="2590">
                  <a:solidFill>
                    <a:srgbClr val="000000"/>
                  </a:solidFill>
                  <a:latin typeface="Arimo"/>
                  <a:ea typeface="Arimo"/>
                  <a:cs typeface="Arimo"/>
                  <a:sym typeface="Arimo"/>
                </a:rPr>
                <a:t>Digital vs. comfort preferences – Younger users prefer apps; older passengers value reliability.</a:t>
              </a:r>
            </a:p>
            <a:p>
              <a:pPr marL="592075" lvl="2" indent="-197358" algn="l">
                <a:lnSpc>
                  <a:spcPts val="3626"/>
                </a:lnSpc>
                <a:buFont typeface="Arial"/>
                <a:buChar char="⚬"/>
              </a:pPr>
              <a:r>
                <a:rPr lang="en-US" sz="2590">
                  <a:solidFill>
                    <a:srgbClr val="000000"/>
                  </a:solidFill>
                  <a:latin typeface="Arimo"/>
                  <a:ea typeface="Arimo"/>
                  <a:cs typeface="Arimo"/>
                  <a:sym typeface="Arimo"/>
                </a:rPr>
                <a:t>Income &amp; travel class impact – Higher-income/AC travelers seek comfort; lower-income/non-AC focus on affordability.</a:t>
              </a:r>
            </a:p>
            <a:p>
              <a:pPr marL="592075" lvl="2" indent="-197358" algn="l">
                <a:lnSpc>
                  <a:spcPts val="3626"/>
                </a:lnSpc>
                <a:buFont typeface="Arial"/>
                <a:buChar char="⚬"/>
              </a:pPr>
              <a:r>
                <a:rPr lang="en-US" sz="2590">
                  <a:solidFill>
                    <a:srgbClr val="000000"/>
                  </a:solidFill>
                  <a:latin typeface="Arimo"/>
                  <a:ea typeface="Arimo"/>
                  <a:cs typeface="Arimo"/>
                  <a:sym typeface="Arimo"/>
                </a:rPr>
                <a:t>Action Plan: Enhance reliability, safety, cleanliness, and tailored services for all passengers.</a:t>
              </a:r>
            </a:p>
          </p:txBody>
        </p:sp>
      </p:grpSp>
      <p:grpSp>
        <p:nvGrpSpPr>
          <p:cNvPr id="5" name="Group 5"/>
          <p:cNvGrpSpPr/>
          <p:nvPr/>
        </p:nvGrpSpPr>
        <p:grpSpPr>
          <a:xfrm>
            <a:off x="3396193" y="1597976"/>
            <a:ext cx="12741423" cy="2505868"/>
            <a:chOff x="0" y="0"/>
            <a:chExt cx="16988564" cy="3341157"/>
          </a:xfrm>
        </p:grpSpPr>
        <p:sp>
          <p:nvSpPr>
            <p:cNvPr id="6" name="Freeform 6"/>
            <p:cNvSpPr/>
            <p:nvPr/>
          </p:nvSpPr>
          <p:spPr>
            <a:xfrm>
              <a:off x="0" y="0"/>
              <a:ext cx="16988565" cy="3341157"/>
            </a:xfrm>
            <a:custGeom>
              <a:avLst/>
              <a:gdLst/>
              <a:ahLst/>
              <a:cxnLst/>
              <a:rect l="l" t="t" r="r" b="b"/>
              <a:pathLst>
                <a:path w="16988565" h="3341157">
                  <a:moveTo>
                    <a:pt x="0" y="0"/>
                  </a:moveTo>
                  <a:lnTo>
                    <a:pt x="16988565" y="0"/>
                  </a:lnTo>
                  <a:lnTo>
                    <a:pt x="16988565" y="3341157"/>
                  </a:lnTo>
                  <a:lnTo>
                    <a:pt x="0" y="3341157"/>
                  </a:lnTo>
                  <a:close/>
                </a:path>
              </a:pathLst>
            </a:custGeom>
            <a:solidFill>
              <a:srgbClr val="000000">
                <a:alpha val="0"/>
              </a:srgbClr>
            </a:solidFill>
          </p:spPr>
        </p:sp>
        <p:sp>
          <p:nvSpPr>
            <p:cNvPr id="7" name="TextBox 7"/>
            <p:cNvSpPr txBox="1"/>
            <p:nvPr/>
          </p:nvSpPr>
          <p:spPr>
            <a:xfrm>
              <a:off x="0" y="180975"/>
              <a:ext cx="16988564" cy="3160182"/>
            </a:xfrm>
            <a:prstGeom prst="rect">
              <a:avLst/>
            </a:prstGeom>
          </p:spPr>
          <p:txBody>
            <a:bodyPr lIns="0" tIns="0" rIns="0" bIns="0" rtlCol="0" anchor="t"/>
            <a:lstStyle/>
            <a:p>
              <a:pPr algn="l">
                <a:lnSpc>
                  <a:spcPts val="9499"/>
                </a:lnSpc>
              </a:pPr>
              <a:r>
                <a:rPr lang="en-US" sz="9499" b="1">
                  <a:solidFill>
                    <a:srgbClr val="000000"/>
                  </a:solidFill>
                  <a:latin typeface="Georgia Pro Bold"/>
                  <a:ea typeface="Georgia Pro Bold"/>
                  <a:cs typeface="Georgia Pro Bold"/>
                  <a:sym typeface="Georgia Pro Bold"/>
                </a:rPr>
                <a:t>Summary of Research Findings</a:t>
              </a:r>
            </a:p>
          </p:txBody>
        </p:sp>
      </p:grpSp>
      <p:sp>
        <p:nvSpPr>
          <p:cNvPr id="8" name="Freeform 8"/>
          <p:cNvSpPr/>
          <p:nvPr/>
        </p:nvSpPr>
        <p:spPr>
          <a:xfrm>
            <a:off x="1266626" y="3777249"/>
            <a:ext cx="1367991" cy="2732501"/>
          </a:xfrm>
          <a:custGeom>
            <a:avLst/>
            <a:gdLst/>
            <a:ahLst/>
            <a:cxnLst/>
            <a:rect l="l" t="t" r="r" b="b"/>
            <a:pathLst>
              <a:path w="1367991" h="2732501">
                <a:moveTo>
                  <a:pt x="0" y="0"/>
                </a:moveTo>
                <a:lnTo>
                  <a:pt x="1367991" y="0"/>
                </a:lnTo>
                <a:lnTo>
                  <a:pt x="1367991" y="2732501"/>
                </a:lnTo>
                <a:lnTo>
                  <a:pt x="0" y="2732501"/>
                </a:lnTo>
                <a:lnTo>
                  <a:pt x="0" y="0"/>
                </a:lnTo>
                <a:close/>
              </a:path>
            </a:pathLst>
          </a:custGeom>
          <a:blipFill>
            <a:blip r:embed="rId3">
              <a:extLst>
                <a:ext uri="{96DAC541-7B7A-43D3-8B79-37D633B846F1}">
                  <asvg:svgBlip xmlns:asvg="http://schemas.microsoft.com/office/drawing/2016/SVG/main" r:embed="rId4"/>
                </a:ext>
              </a:extLst>
            </a:blip>
            <a:stretch>
              <a:fillRect l="-110" r="-110"/>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6865400" y="190756"/>
            <a:ext cx="6000000" cy="1207744"/>
            <a:chOff x="0" y="0"/>
            <a:chExt cx="8000000" cy="1610325"/>
          </a:xfrm>
        </p:grpSpPr>
        <p:sp>
          <p:nvSpPr>
            <p:cNvPr id="3" name="Freeform 3"/>
            <p:cNvSpPr/>
            <p:nvPr/>
          </p:nvSpPr>
          <p:spPr>
            <a:xfrm>
              <a:off x="0" y="0"/>
              <a:ext cx="8000000" cy="1610325"/>
            </a:xfrm>
            <a:custGeom>
              <a:avLst/>
              <a:gdLst/>
              <a:ahLst/>
              <a:cxnLst/>
              <a:rect l="l" t="t" r="r" b="b"/>
              <a:pathLst>
                <a:path w="8000000" h="1610325">
                  <a:moveTo>
                    <a:pt x="0" y="0"/>
                  </a:moveTo>
                  <a:lnTo>
                    <a:pt x="8000000" y="0"/>
                  </a:lnTo>
                  <a:lnTo>
                    <a:pt x="8000000" y="1610325"/>
                  </a:lnTo>
                  <a:lnTo>
                    <a:pt x="0" y="1610325"/>
                  </a:lnTo>
                  <a:close/>
                </a:path>
              </a:pathLst>
            </a:custGeom>
            <a:solidFill>
              <a:srgbClr val="000000">
                <a:alpha val="0"/>
              </a:srgbClr>
            </a:solidFill>
          </p:spPr>
        </p:sp>
        <p:sp>
          <p:nvSpPr>
            <p:cNvPr id="4" name="TextBox 4"/>
            <p:cNvSpPr txBox="1"/>
            <p:nvPr/>
          </p:nvSpPr>
          <p:spPr>
            <a:xfrm>
              <a:off x="0" y="-9525"/>
              <a:ext cx="8000000" cy="1619850"/>
            </a:xfrm>
            <a:prstGeom prst="rect">
              <a:avLst/>
            </a:prstGeom>
          </p:spPr>
          <p:txBody>
            <a:bodyPr lIns="0" tIns="0" rIns="0" bIns="0" rtlCol="0" anchor="t"/>
            <a:lstStyle/>
            <a:p>
              <a:pPr algn="l">
                <a:lnSpc>
                  <a:spcPts val="6480"/>
                </a:lnSpc>
              </a:pPr>
              <a:r>
                <a:rPr lang="en-US" sz="5400">
                  <a:solidFill>
                    <a:srgbClr val="000000"/>
                  </a:solidFill>
                  <a:latin typeface="Georgia Pro"/>
                  <a:ea typeface="Georgia Pro"/>
                  <a:cs typeface="Georgia Pro"/>
                  <a:sym typeface="Georgia Pro"/>
                </a:rPr>
                <a:t>Blueprint</a:t>
              </a:r>
            </a:p>
          </p:txBody>
        </p:sp>
      </p:grpSp>
      <p:grpSp>
        <p:nvGrpSpPr>
          <p:cNvPr id="5" name="Group 5"/>
          <p:cNvGrpSpPr/>
          <p:nvPr/>
        </p:nvGrpSpPr>
        <p:grpSpPr>
          <a:xfrm>
            <a:off x="304800" y="1505400"/>
            <a:ext cx="17678400" cy="8086442"/>
            <a:chOff x="0" y="0"/>
            <a:chExt cx="23571200" cy="10781923"/>
          </a:xfrm>
        </p:grpSpPr>
        <p:sp>
          <p:nvSpPr>
            <p:cNvPr id="6" name="Freeform 6"/>
            <p:cNvSpPr/>
            <p:nvPr/>
          </p:nvSpPr>
          <p:spPr>
            <a:xfrm>
              <a:off x="0" y="0"/>
              <a:ext cx="23571200" cy="10781919"/>
            </a:xfrm>
            <a:custGeom>
              <a:avLst/>
              <a:gdLst/>
              <a:ahLst/>
              <a:cxnLst/>
              <a:rect l="l" t="t" r="r" b="b"/>
              <a:pathLst>
                <a:path w="23571200" h="10781919">
                  <a:moveTo>
                    <a:pt x="0" y="0"/>
                  </a:moveTo>
                  <a:lnTo>
                    <a:pt x="23571200" y="0"/>
                  </a:lnTo>
                  <a:lnTo>
                    <a:pt x="23571200" y="10781919"/>
                  </a:lnTo>
                  <a:lnTo>
                    <a:pt x="0" y="10781919"/>
                  </a:lnTo>
                  <a:lnTo>
                    <a:pt x="0" y="0"/>
                  </a:lnTo>
                  <a:close/>
                </a:path>
              </a:pathLst>
            </a:custGeom>
            <a:blipFill>
              <a:blip r:embed="rId3"/>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4" name="Group 4"/>
          <p:cNvGrpSpPr/>
          <p:nvPr/>
        </p:nvGrpSpPr>
        <p:grpSpPr>
          <a:xfrm>
            <a:off x="1702219" y="663809"/>
            <a:ext cx="14962072" cy="962660"/>
            <a:chOff x="0" y="0"/>
            <a:chExt cx="19949429" cy="1283547"/>
          </a:xfrm>
        </p:grpSpPr>
        <p:sp>
          <p:nvSpPr>
            <p:cNvPr id="5" name="Freeform 5"/>
            <p:cNvSpPr/>
            <p:nvPr/>
          </p:nvSpPr>
          <p:spPr>
            <a:xfrm>
              <a:off x="0" y="0"/>
              <a:ext cx="19949429" cy="1283547"/>
            </a:xfrm>
            <a:custGeom>
              <a:avLst/>
              <a:gdLst/>
              <a:ahLst/>
              <a:cxnLst/>
              <a:rect l="l" t="t" r="r" b="b"/>
              <a:pathLst>
                <a:path w="19949429" h="1283547">
                  <a:moveTo>
                    <a:pt x="0" y="0"/>
                  </a:moveTo>
                  <a:lnTo>
                    <a:pt x="19949429" y="0"/>
                  </a:lnTo>
                  <a:lnTo>
                    <a:pt x="19949429" y="1283547"/>
                  </a:lnTo>
                  <a:lnTo>
                    <a:pt x="0" y="1283547"/>
                  </a:lnTo>
                  <a:close/>
                </a:path>
              </a:pathLst>
            </a:custGeom>
            <a:solidFill>
              <a:srgbClr val="000000">
                <a:alpha val="0"/>
              </a:srgbClr>
            </a:solidFill>
          </p:spPr>
        </p:sp>
        <p:sp>
          <p:nvSpPr>
            <p:cNvPr id="6" name="TextBox 6"/>
            <p:cNvSpPr txBox="1"/>
            <p:nvPr/>
          </p:nvSpPr>
          <p:spPr>
            <a:xfrm>
              <a:off x="0" y="-114300"/>
              <a:ext cx="19949429" cy="1397847"/>
            </a:xfrm>
            <a:prstGeom prst="rect">
              <a:avLst/>
            </a:prstGeom>
          </p:spPr>
          <p:txBody>
            <a:bodyPr lIns="0" tIns="0" rIns="0" bIns="0" rtlCol="0" anchor="t"/>
            <a:lstStyle/>
            <a:p>
              <a:pPr algn="ctr">
                <a:lnSpc>
                  <a:spcPts val="7839"/>
                </a:lnSpc>
              </a:pPr>
              <a:r>
                <a:rPr lang="en-US" sz="5599">
                  <a:solidFill>
                    <a:srgbClr val="000000"/>
                  </a:solidFill>
                  <a:latin typeface="Georgia Pro"/>
                  <a:ea typeface="Georgia Pro"/>
                  <a:cs typeface="Georgia Pro"/>
                  <a:sym typeface="Georgia Pro"/>
                </a:rPr>
                <a:t>Physical Evidence</a:t>
              </a:r>
            </a:p>
          </p:txBody>
        </p:sp>
      </p:grpSp>
      <p:sp>
        <p:nvSpPr>
          <p:cNvPr id="9" name="TextBox 9"/>
          <p:cNvSpPr txBox="1"/>
          <p:nvPr/>
        </p:nvSpPr>
        <p:spPr>
          <a:xfrm>
            <a:off x="2546445" y="1851070"/>
            <a:ext cx="13195109" cy="468154"/>
          </a:xfrm>
          <a:prstGeom prst="rect">
            <a:avLst/>
          </a:prstGeom>
        </p:spPr>
        <p:txBody>
          <a:bodyPr lIns="0" tIns="0" rIns="0" bIns="0" rtlCol="0" anchor="t"/>
          <a:lstStyle/>
          <a:p>
            <a:pPr algn="ctr">
              <a:lnSpc>
                <a:spcPts val="2940"/>
              </a:lnSpc>
            </a:pPr>
            <a:r>
              <a:rPr lang="en-US" sz="2800" b="1" dirty="0">
                <a:solidFill>
                  <a:srgbClr val="000000"/>
                </a:solidFill>
                <a:latin typeface="Arial"/>
                <a:ea typeface="Arial"/>
                <a:cs typeface="Arial"/>
                <a:sym typeface="Arial"/>
              </a:rPr>
              <a:t>GSRTC website</a:t>
            </a:r>
          </a:p>
        </p:txBody>
      </p:sp>
      <p:pic>
        <p:nvPicPr>
          <p:cNvPr id="11" name="Picture 10">
            <a:extLst>
              <a:ext uri="{FF2B5EF4-FFF2-40B4-BE49-F238E27FC236}">
                <a16:creationId xmlns:a16="http://schemas.microsoft.com/office/drawing/2014/main" id="{429E78E9-6690-8F61-CAA4-5DEFB93C8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43825"/>
            <a:ext cx="16687800" cy="69430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6092500" y="69556"/>
            <a:ext cx="10357800" cy="1145944"/>
            <a:chOff x="0" y="0"/>
            <a:chExt cx="13810400" cy="1527925"/>
          </a:xfrm>
        </p:grpSpPr>
        <p:sp>
          <p:nvSpPr>
            <p:cNvPr id="3" name="Freeform 3"/>
            <p:cNvSpPr/>
            <p:nvPr/>
          </p:nvSpPr>
          <p:spPr>
            <a:xfrm>
              <a:off x="0" y="0"/>
              <a:ext cx="13810400" cy="1527925"/>
            </a:xfrm>
            <a:custGeom>
              <a:avLst/>
              <a:gdLst/>
              <a:ahLst/>
              <a:cxnLst/>
              <a:rect l="l" t="t" r="r" b="b"/>
              <a:pathLst>
                <a:path w="13810400" h="1527925">
                  <a:moveTo>
                    <a:pt x="0" y="0"/>
                  </a:moveTo>
                  <a:lnTo>
                    <a:pt x="13810400" y="0"/>
                  </a:lnTo>
                  <a:lnTo>
                    <a:pt x="13810400" y="1527925"/>
                  </a:lnTo>
                  <a:lnTo>
                    <a:pt x="0" y="1527925"/>
                  </a:lnTo>
                  <a:close/>
                </a:path>
              </a:pathLst>
            </a:custGeom>
            <a:solidFill>
              <a:srgbClr val="000000">
                <a:alpha val="0"/>
              </a:srgbClr>
            </a:solidFill>
          </p:spPr>
        </p:sp>
        <p:sp>
          <p:nvSpPr>
            <p:cNvPr id="4" name="TextBox 4"/>
            <p:cNvSpPr txBox="1"/>
            <p:nvPr/>
          </p:nvSpPr>
          <p:spPr>
            <a:xfrm>
              <a:off x="0" y="-9525"/>
              <a:ext cx="13810400" cy="1537450"/>
            </a:xfrm>
            <a:prstGeom prst="rect">
              <a:avLst/>
            </a:prstGeom>
          </p:spPr>
          <p:txBody>
            <a:bodyPr lIns="0" tIns="0" rIns="0" bIns="0" rtlCol="0" anchor="t"/>
            <a:lstStyle/>
            <a:p>
              <a:pPr algn="l">
                <a:lnSpc>
                  <a:spcPts val="5999"/>
                </a:lnSpc>
              </a:pPr>
              <a:r>
                <a:rPr lang="en-US" sz="4999">
                  <a:solidFill>
                    <a:srgbClr val="000000"/>
                  </a:solidFill>
                  <a:latin typeface="Georgia Pro"/>
                  <a:ea typeface="Georgia Pro"/>
                  <a:cs typeface="Georgia Pro"/>
                  <a:sym typeface="Georgia Pro"/>
                </a:rPr>
                <a:t>Physical Evidence</a:t>
              </a:r>
            </a:p>
          </p:txBody>
        </p:sp>
      </p:grpSp>
      <p:grpSp>
        <p:nvGrpSpPr>
          <p:cNvPr id="5" name="Group 5"/>
          <p:cNvGrpSpPr/>
          <p:nvPr/>
        </p:nvGrpSpPr>
        <p:grpSpPr>
          <a:xfrm>
            <a:off x="623400" y="1353000"/>
            <a:ext cx="4629150" cy="6691098"/>
            <a:chOff x="0" y="0"/>
            <a:chExt cx="6172200" cy="8921464"/>
          </a:xfrm>
        </p:grpSpPr>
        <p:sp>
          <p:nvSpPr>
            <p:cNvPr id="6" name="Freeform 6"/>
            <p:cNvSpPr/>
            <p:nvPr/>
          </p:nvSpPr>
          <p:spPr>
            <a:xfrm>
              <a:off x="0" y="0"/>
              <a:ext cx="6172200" cy="8921496"/>
            </a:xfrm>
            <a:custGeom>
              <a:avLst/>
              <a:gdLst/>
              <a:ahLst/>
              <a:cxnLst/>
              <a:rect l="l" t="t" r="r" b="b"/>
              <a:pathLst>
                <a:path w="6172200" h="8921496">
                  <a:moveTo>
                    <a:pt x="0" y="0"/>
                  </a:moveTo>
                  <a:lnTo>
                    <a:pt x="6172200" y="0"/>
                  </a:lnTo>
                  <a:lnTo>
                    <a:pt x="6172200" y="8921496"/>
                  </a:lnTo>
                  <a:lnTo>
                    <a:pt x="0" y="8921496"/>
                  </a:lnTo>
                  <a:lnTo>
                    <a:pt x="0" y="0"/>
                  </a:lnTo>
                  <a:close/>
                </a:path>
              </a:pathLst>
            </a:custGeom>
            <a:blipFill>
              <a:blip r:embed="rId3"/>
              <a:stretch>
                <a:fillRect t="-26870" b="-26870"/>
              </a:stretch>
            </a:blipFill>
          </p:spPr>
        </p:sp>
      </p:grpSp>
      <p:grpSp>
        <p:nvGrpSpPr>
          <p:cNvPr id="7" name="Group 7"/>
          <p:cNvGrpSpPr/>
          <p:nvPr/>
        </p:nvGrpSpPr>
        <p:grpSpPr>
          <a:xfrm>
            <a:off x="6282000" y="1271100"/>
            <a:ext cx="4629150" cy="6737700"/>
            <a:chOff x="0" y="0"/>
            <a:chExt cx="6172200" cy="8983600"/>
          </a:xfrm>
        </p:grpSpPr>
        <p:sp>
          <p:nvSpPr>
            <p:cNvPr id="8" name="Freeform 8"/>
            <p:cNvSpPr/>
            <p:nvPr/>
          </p:nvSpPr>
          <p:spPr>
            <a:xfrm>
              <a:off x="0" y="0"/>
              <a:ext cx="6172200" cy="8983599"/>
            </a:xfrm>
            <a:custGeom>
              <a:avLst/>
              <a:gdLst/>
              <a:ahLst/>
              <a:cxnLst/>
              <a:rect l="l" t="t" r="r" b="b"/>
              <a:pathLst>
                <a:path w="6172200" h="8983599">
                  <a:moveTo>
                    <a:pt x="0" y="0"/>
                  </a:moveTo>
                  <a:lnTo>
                    <a:pt x="6172200" y="0"/>
                  </a:lnTo>
                  <a:lnTo>
                    <a:pt x="6172200" y="8983599"/>
                  </a:lnTo>
                  <a:lnTo>
                    <a:pt x="0" y="8983599"/>
                  </a:lnTo>
                  <a:lnTo>
                    <a:pt x="0" y="0"/>
                  </a:lnTo>
                  <a:close/>
                </a:path>
              </a:pathLst>
            </a:custGeom>
            <a:blipFill>
              <a:blip r:embed="rId4"/>
              <a:stretch>
                <a:fillRect t="-26339" b="-26339"/>
              </a:stretch>
            </a:blipFill>
          </p:spPr>
        </p:sp>
      </p:grpSp>
      <p:grpSp>
        <p:nvGrpSpPr>
          <p:cNvPr id="11" name="Group 11"/>
          <p:cNvGrpSpPr/>
          <p:nvPr/>
        </p:nvGrpSpPr>
        <p:grpSpPr>
          <a:xfrm>
            <a:off x="669950" y="8666094"/>
            <a:ext cx="7364400" cy="942806"/>
            <a:chOff x="0" y="0"/>
            <a:chExt cx="9819200" cy="1257075"/>
          </a:xfrm>
        </p:grpSpPr>
        <p:sp>
          <p:nvSpPr>
            <p:cNvPr id="12" name="Freeform 12"/>
            <p:cNvSpPr/>
            <p:nvPr/>
          </p:nvSpPr>
          <p:spPr>
            <a:xfrm>
              <a:off x="0" y="0"/>
              <a:ext cx="9819200" cy="1257075"/>
            </a:xfrm>
            <a:custGeom>
              <a:avLst/>
              <a:gdLst/>
              <a:ahLst/>
              <a:cxnLst/>
              <a:rect l="l" t="t" r="r" b="b"/>
              <a:pathLst>
                <a:path w="9819200" h="1257075">
                  <a:moveTo>
                    <a:pt x="0" y="0"/>
                  </a:moveTo>
                  <a:lnTo>
                    <a:pt x="9819200" y="0"/>
                  </a:lnTo>
                  <a:lnTo>
                    <a:pt x="9819200" y="1257075"/>
                  </a:lnTo>
                  <a:lnTo>
                    <a:pt x="0" y="1257075"/>
                  </a:lnTo>
                  <a:close/>
                </a:path>
              </a:pathLst>
            </a:custGeom>
            <a:solidFill>
              <a:srgbClr val="000000">
                <a:alpha val="0"/>
              </a:srgbClr>
            </a:solidFill>
          </p:spPr>
        </p:sp>
        <p:sp>
          <p:nvSpPr>
            <p:cNvPr id="13" name="TextBox 13"/>
            <p:cNvSpPr txBox="1"/>
            <p:nvPr/>
          </p:nvSpPr>
          <p:spPr>
            <a:xfrm>
              <a:off x="0" y="-66675"/>
              <a:ext cx="9819200" cy="1323750"/>
            </a:xfrm>
            <a:prstGeom prst="rect">
              <a:avLst/>
            </a:prstGeom>
          </p:spPr>
          <p:txBody>
            <a:bodyPr lIns="0" tIns="0" rIns="0" bIns="0" rtlCol="0" anchor="t"/>
            <a:lstStyle/>
            <a:p>
              <a:pPr algn="l">
                <a:lnSpc>
                  <a:spcPts val="4079"/>
                </a:lnSpc>
              </a:pPr>
              <a:r>
                <a:rPr lang="en-US" sz="3400">
                  <a:solidFill>
                    <a:srgbClr val="000000"/>
                  </a:solidFill>
                  <a:latin typeface="Arial"/>
                  <a:ea typeface="Arial"/>
                  <a:cs typeface="Arial"/>
                  <a:sym typeface="Arial"/>
                </a:rPr>
                <a:t>Gsrtc mobile app</a:t>
              </a:r>
            </a:p>
          </p:txBody>
        </p:sp>
      </p:grpSp>
      <p:grpSp>
        <p:nvGrpSpPr>
          <p:cNvPr id="14" name="Group 14"/>
          <p:cNvGrpSpPr/>
          <p:nvPr/>
        </p:nvGrpSpPr>
        <p:grpSpPr>
          <a:xfrm>
            <a:off x="6282000" y="8806794"/>
            <a:ext cx="7364400" cy="912206"/>
            <a:chOff x="0" y="0"/>
            <a:chExt cx="9819200" cy="1216275"/>
          </a:xfrm>
        </p:grpSpPr>
        <p:sp>
          <p:nvSpPr>
            <p:cNvPr id="15" name="Freeform 15"/>
            <p:cNvSpPr/>
            <p:nvPr/>
          </p:nvSpPr>
          <p:spPr>
            <a:xfrm>
              <a:off x="0" y="0"/>
              <a:ext cx="9819200" cy="1216275"/>
            </a:xfrm>
            <a:custGeom>
              <a:avLst/>
              <a:gdLst/>
              <a:ahLst/>
              <a:cxnLst/>
              <a:rect l="l" t="t" r="r" b="b"/>
              <a:pathLst>
                <a:path w="9819200" h="1216275">
                  <a:moveTo>
                    <a:pt x="0" y="0"/>
                  </a:moveTo>
                  <a:lnTo>
                    <a:pt x="9819200" y="0"/>
                  </a:lnTo>
                  <a:lnTo>
                    <a:pt x="9819200" y="1216275"/>
                  </a:lnTo>
                  <a:lnTo>
                    <a:pt x="0" y="1216275"/>
                  </a:lnTo>
                  <a:close/>
                </a:path>
              </a:pathLst>
            </a:custGeom>
            <a:solidFill>
              <a:srgbClr val="000000">
                <a:alpha val="0"/>
              </a:srgbClr>
            </a:solidFill>
          </p:spPr>
        </p:sp>
        <p:sp>
          <p:nvSpPr>
            <p:cNvPr id="16" name="TextBox 16"/>
            <p:cNvSpPr txBox="1"/>
            <p:nvPr/>
          </p:nvSpPr>
          <p:spPr>
            <a:xfrm>
              <a:off x="0" y="-66675"/>
              <a:ext cx="9819200" cy="1282950"/>
            </a:xfrm>
            <a:prstGeom prst="rect">
              <a:avLst/>
            </a:prstGeom>
          </p:spPr>
          <p:txBody>
            <a:bodyPr lIns="0" tIns="0" rIns="0" bIns="0" rtlCol="0" anchor="t"/>
            <a:lstStyle/>
            <a:p>
              <a:pPr algn="l">
                <a:lnSpc>
                  <a:spcPts val="3840"/>
                </a:lnSpc>
              </a:pPr>
              <a:r>
                <a:rPr lang="en-US" sz="3200">
                  <a:solidFill>
                    <a:srgbClr val="000000"/>
                  </a:solidFill>
                  <a:latin typeface="Arial"/>
                  <a:ea typeface="Arial"/>
                  <a:cs typeface="Arial"/>
                  <a:sym typeface="Arial"/>
                </a:rPr>
                <a:t>Booking interface</a:t>
              </a:r>
            </a:p>
          </p:txBody>
        </p:sp>
      </p:grpSp>
      <p:grpSp>
        <p:nvGrpSpPr>
          <p:cNvPr id="17" name="Group 17"/>
          <p:cNvGrpSpPr/>
          <p:nvPr/>
        </p:nvGrpSpPr>
        <p:grpSpPr>
          <a:xfrm>
            <a:off x="12752000" y="8673238"/>
            <a:ext cx="5224200" cy="1274062"/>
            <a:chOff x="0" y="0"/>
            <a:chExt cx="6965600" cy="1698750"/>
          </a:xfrm>
        </p:grpSpPr>
        <p:sp>
          <p:nvSpPr>
            <p:cNvPr id="18" name="Freeform 18"/>
            <p:cNvSpPr/>
            <p:nvPr/>
          </p:nvSpPr>
          <p:spPr>
            <a:xfrm>
              <a:off x="0" y="0"/>
              <a:ext cx="6965600" cy="1698750"/>
            </a:xfrm>
            <a:custGeom>
              <a:avLst/>
              <a:gdLst/>
              <a:ahLst/>
              <a:cxnLst/>
              <a:rect l="l" t="t" r="r" b="b"/>
              <a:pathLst>
                <a:path w="6965600" h="1698750">
                  <a:moveTo>
                    <a:pt x="0" y="0"/>
                  </a:moveTo>
                  <a:lnTo>
                    <a:pt x="6965600" y="0"/>
                  </a:lnTo>
                  <a:lnTo>
                    <a:pt x="6965600" y="1698750"/>
                  </a:lnTo>
                  <a:lnTo>
                    <a:pt x="0" y="1698750"/>
                  </a:lnTo>
                  <a:close/>
                </a:path>
              </a:pathLst>
            </a:custGeom>
            <a:solidFill>
              <a:srgbClr val="000000">
                <a:alpha val="0"/>
              </a:srgbClr>
            </a:solidFill>
          </p:spPr>
        </p:sp>
        <p:sp>
          <p:nvSpPr>
            <p:cNvPr id="19" name="TextBox 19"/>
            <p:cNvSpPr txBox="1"/>
            <p:nvPr/>
          </p:nvSpPr>
          <p:spPr>
            <a:xfrm>
              <a:off x="0" y="-57150"/>
              <a:ext cx="6965600" cy="1755900"/>
            </a:xfrm>
            <a:prstGeom prst="rect">
              <a:avLst/>
            </a:prstGeom>
          </p:spPr>
          <p:txBody>
            <a:bodyPr lIns="0" tIns="0" rIns="0" bIns="0" rtlCol="0" anchor="t"/>
            <a:lstStyle/>
            <a:p>
              <a:pPr algn="l">
                <a:lnSpc>
                  <a:spcPts val="3358"/>
                </a:lnSpc>
              </a:pPr>
              <a:r>
                <a:rPr lang="en-US" sz="2799" b="1">
                  <a:solidFill>
                    <a:srgbClr val="000000"/>
                  </a:solidFill>
                  <a:latin typeface="Arial Bold"/>
                  <a:ea typeface="Arial Bold"/>
                  <a:cs typeface="Arial Bold"/>
                  <a:sym typeface="Arial Bold"/>
                </a:rPr>
                <a:t>Gsrtc live </a:t>
              </a:r>
              <a:r>
                <a:rPr lang="en-US" sz="2799">
                  <a:solidFill>
                    <a:srgbClr val="000000"/>
                  </a:solidFill>
                  <a:latin typeface="Arial"/>
                  <a:ea typeface="Arial"/>
                  <a:cs typeface="Arial"/>
                  <a:sym typeface="Arial"/>
                </a:rPr>
                <a:t>app for tracking the bus</a:t>
              </a:r>
            </a:p>
          </p:txBody>
        </p:sp>
      </p:grpSp>
      <p:pic>
        <p:nvPicPr>
          <p:cNvPr id="4098" name="Picture 2">
            <a:extLst>
              <a:ext uri="{FF2B5EF4-FFF2-40B4-BE49-F238E27FC236}">
                <a16:creationId xmlns:a16="http://schemas.microsoft.com/office/drawing/2014/main" id="{F1BD2252-6943-9E56-AF18-C70A4C9164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32" b="5568"/>
          <a:stretch/>
        </p:blipFill>
        <p:spPr bwMode="auto">
          <a:xfrm>
            <a:off x="12573000" y="1215500"/>
            <a:ext cx="4629150" cy="6737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10416100" y="7532019"/>
            <a:ext cx="6000000" cy="1279181"/>
            <a:chOff x="0" y="0"/>
            <a:chExt cx="8000000" cy="1705575"/>
          </a:xfrm>
        </p:grpSpPr>
        <p:sp>
          <p:nvSpPr>
            <p:cNvPr id="3" name="Freeform 3"/>
            <p:cNvSpPr/>
            <p:nvPr/>
          </p:nvSpPr>
          <p:spPr>
            <a:xfrm>
              <a:off x="0" y="0"/>
              <a:ext cx="8000000" cy="1705575"/>
            </a:xfrm>
            <a:custGeom>
              <a:avLst/>
              <a:gdLst/>
              <a:ahLst/>
              <a:cxnLst/>
              <a:rect l="l" t="t" r="r" b="b"/>
              <a:pathLst>
                <a:path w="8000000" h="1705575">
                  <a:moveTo>
                    <a:pt x="0" y="0"/>
                  </a:moveTo>
                  <a:lnTo>
                    <a:pt x="8000000" y="0"/>
                  </a:lnTo>
                  <a:lnTo>
                    <a:pt x="8000000" y="1705575"/>
                  </a:lnTo>
                  <a:lnTo>
                    <a:pt x="0" y="1705575"/>
                  </a:lnTo>
                  <a:close/>
                </a:path>
              </a:pathLst>
            </a:custGeom>
            <a:solidFill>
              <a:srgbClr val="000000">
                <a:alpha val="0"/>
              </a:srgbClr>
            </a:solidFill>
          </p:spPr>
        </p:sp>
        <p:sp>
          <p:nvSpPr>
            <p:cNvPr id="4" name="TextBox 4"/>
            <p:cNvSpPr txBox="1"/>
            <p:nvPr/>
          </p:nvSpPr>
          <p:spPr>
            <a:xfrm>
              <a:off x="0" y="-104775"/>
              <a:ext cx="8000000" cy="1810350"/>
            </a:xfrm>
            <a:prstGeom prst="rect">
              <a:avLst/>
            </a:prstGeom>
          </p:spPr>
          <p:txBody>
            <a:bodyPr lIns="0" tIns="0" rIns="0" bIns="0" rtlCol="0" anchor="t"/>
            <a:lstStyle/>
            <a:p>
              <a:pPr algn="ctr">
                <a:lnSpc>
                  <a:spcPts val="6480"/>
                </a:lnSpc>
              </a:pPr>
              <a:r>
                <a:rPr lang="en-US" sz="5400">
                  <a:solidFill>
                    <a:srgbClr val="000000"/>
                  </a:solidFill>
                  <a:latin typeface="Arial"/>
                  <a:ea typeface="Arial"/>
                  <a:cs typeface="Arial"/>
                  <a:sym typeface="Arial"/>
                </a:rPr>
                <a:t>Bus Exterior</a:t>
              </a:r>
            </a:p>
          </p:txBody>
        </p:sp>
      </p:grpSp>
      <p:grpSp>
        <p:nvGrpSpPr>
          <p:cNvPr id="5" name="Group 5"/>
          <p:cNvGrpSpPr/>
          <p:nvPr/>
        </p:nvGrpSpPr>
        <p:grpSpPr>
          <a:xfrm>
            <a:off x="8663450" y="595350"/>
            <a:ext cx="9505298" cy="6256500"/>
            <a:chOff x="0" y="0"/>
            <a:chExt cx="12673731" cy="8342000"/>
          </a:xfrm>
        </p:grpSpPr>
        <p:sp>
          <p:nvSpPr>
            <p:cNvPr id="6" name="Freeform 6"/>
            <p:cNvSpPr/>
            <p:nvPr/>
          </p:nvSpPr>
          <p:spPr>
            <a:xfrm>
              <a:off x="0" y="0"/>
              <a:ext cx="12673711" cy="8341995"/>
            </a:xfrm>
            <a:custGeom>
              <a:avLst/>
              <a:gdLst/>
              <a:ahLst/>
              <a:cxnLst/>
              <a:rect l="l" t="t" r="r" b="b"/>
              <a:pathLst>
                <a:path w="12673711" h="8341995">
                  <a:moveTo>
                    <a:pt x="0" y="0"/>
                  </a:moveTo>
                  <a:lnTo>
                    <a:pt x="12673711" y="0"/>
                  </a:lnTo>
                  <a:lnTo>
                    <a:pt x="12673711" y="8341995"/>
                  </a:lnTo>
                  <a:lnTo>
                    <a:pt x="0" y="8341995"/>
                  </a:lnTo>
                  <a:lnTo>
                    <a:pt x="0" y="0"/>
                  </a:lnTo>
                  <a:close/>
                </a:path>
              </a:pathLst>
            </a:custGeom>
            <a:blipFill>
              <a:blip r:embed="rId3"/>
              <a:stretch>
                <a:fillRect l="-8488" r="-8488"/>
              </a:stretch>
            </a:blipFill>
          </p:spPr>
        </p:sp>
      </p:grpSp>
      <p:grpSp>
        <p:nvGrpSpPr>
          <p:cNvPr id="7" name="Group 7"/>
          <p:cNvGrpSpPr/>
          <p:nvPr/>
        </p:nvGrpSpPr>
        <p:grpSpPr>
          <a:xfrm>
            <a:off x="0" y="595350"/>
            <a:ext cx="8493204" cy="6256500"/>
            <a:chOff x="0" y="0"/>
            <a:chExt cx="11324272" cy="8342000"/>
          </a:xfrm>
        </p:grpSpPr>
        <p:sp>
          <p:nvSpPr>
            <p:cNvPr id="8" name="Freeform 8"/>
            <p:cNvSpPr/>
            <p:nvPr/>
          </p:nvSpPr>
          <p:spPr>
            <a:xfrm>
              <a:off x="0" y="0"/>
              <a:ext cx="11324209" cy="8341995"/>
            </a:xfrm>
            <a:custGeom>
              <a:avLst/>
              <a:gdLst/>
              <a:ahLst/>
              <a:cxnLst/>
              <a:rect l="l" t="t" r="r" b="b"/>
              <a:pathLst>
                <a:path w="11324209" h="8341995">
                  <a:moveTo>
                    <a:pt x="0" y="0"/>
                  </a:moveTo>
                  <a:lnTo>
                    <a:pt x="11324209" y="0"/>
                  </a:lnTo>
                  <a:lnTo>
                    <a:pt x="11324209" y="8341995"/>
                  </a:lnTo>
                  <a:lnTo>
                    <a:pt x="0" y="8341995"/>
                  </a:lnTo>
                  <a:lnTo>
                    <a:pt x="0" y="0"/>
                  </a:lnTo>
                  <a:close/>
                </a:path>
              </a:pathLst>
            </a:custGeom>
            <a:blipFill>
              <a:blip r:embed="rId4"/>
              <a:stretch>
                <a:fillRect l="-8146" r="-8147"/>
              </a:stretch>
            </a:blipFill>
          </p:spPr>
        </p:sp>
      </p:grpSp>
      <p:grpSp>
        <p:nvGrpSpPr>
          <p:cNvPr id="9" name="Group 9"/>
          <p:cNvGrpSpPr/>
          <p:nvPr/>
        </p:nvGrpSpPr>
        <p:grpSpPr>
          <a:xfrm>
            <a:off x="2038850" y="7473519"/>
            <a:ext cx="5270400" cy="1396181"/>
            <a:chOff x="0" y="0"/>
            <a:chExt cx="7027200" cy="1861575"/>
          </a:xfrm>
        </p:grpSpPr>
        <p:sp>
          <p:nvSpPr>
            <p:cNvPr id="10" name="Freeform 10"/>
            <p:cNvSpPr/>
            <p:nvPr/>
          </p:nvSpPr>
          <p:spPr>
            <a:xfrm>
              <a:off x="0" y="0"/>
              <a:ext cx="7027200" cy="1861575"/>
            </a:xfrm>
            <a:custGeom>
              <a:avLst/>
              <a:gdLst/>
              <a:ahLst/>
              <a:cxnLst/>
              <a:rect l="l" t="t" r="r" b="b"/>
              <a:pathLst>
                <a:path w="7027200" h="1861575">
                  <a:moveTo>
                    <a:pt x="0" y="0"/>
                  </a:moveTo>
                  <a:lnTo>
                    <a:pt x="7027200" y="0"/>
                  </a:lnTo>
                  <a:lnTo>
                    <a:pt x="7027200" y="1861575"/>
                  </a:lnTo>
                  <a:lnTo>
                    <a:pt x="0" y="1861575"/>
                  </a:lnTo>
                  <a:close/>
                </a:path>
              </a:pathLst>
            </a:custGeom>
            <a:solidFill>
              <a:srgbClr val="000000">
                <a:alpha val="0"/>
              </a:srgbClr>
            </a:solidFill>
          </p:spPr>
        </p:sp>
        <p:sp>
          <p:nvSpPr>
            <p:cNvPr id="11" name="TextBox 11"/>
            <p:cNvSpPr txBox="1"/>
            <p:nvPr/>
          </p:nvSpPr>
          <p:spPr>
            <a:xfrm>
              <a:off x="0" y="-104775"/>
              <a:ext cx="7027200" cy="1966350"/>
            </a:xfrm>
            <a:prstGeom prst="rect">
              <a:avLst/>
            </a:prstGeom>
          </p:spPr>
          <p:txBody>
            <a:bodyPr lIns="0" tIns="0" rIns="0" bIns="0" rtlCol="0" anchor="t"/>
            <a:lstStyle/>
            <a:p>
              <a:pPr algn="ctr">
                <a:lnSpc>
                  <a:spcPts val="6480"/>
                </a:lnSpc>
              </a:pPr>
              <a:r>
                <a:rPr lang="en-US" sz="5400">
                  <a:solidFill>
                    <a:srgbClr val="000000"/>
                  </a:solidFill>
                  <a:latin typeface="Arial"/>
                  <a:ea typeface="Arial"/>
                  <a:cs typeface="Arial"/>
                  <a:sym typeface="Arial"/>
                </a:rPr>
                <a:t>Bus Station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3396193" y="3673509"/>
            <a:ext cx="12741423" cy="4967605"/>
            <a:chOff x="0" y="0"/>
            <a:chExt cx="16988564" cy="6623473"/>
          </a:xfrm>
        </p:grpSpPr>
        <p:sp>
          <p:nvSpPr>
            <p:cNvPr id="3" name="Freeform 3"/>
            <p:cNvSpPr/>
            <p:nvPr/>
          </p:nvSpPr>
          <p:spPr>
            <a:xfrm>
              <a:off x="0" y="0"/>
              <a:ext cx="16988565" cy="6623473"/>
            </a:xfrm>
            <a:custGeom>
              <a:avLst/>
              <a:gdLst/>
              <a:ahLst/>
              <a:cxnLst/>
              <a:rect l="l" t="t" r="r" b="b"/>
              <a:pathLst>
                <a:path w="16988565" h="6623473">
                  <a:moveTo>
                    <a:pt x="0" y="0"/>
                  </a:moveTo>
                  <a:lnTo>
                    <a:pt x="16988565" y="0"/>
                  </a:lnTo>
                  <a:lnTo>
                    <a:pt x="16988565" y="6623473"/>
                  </a:lnTo>
                  <a:lnTo>
                    <a:pt x="0" y="6623473"/>
                  </a:lnTo>
                  <a:close/>
                </a:path>
              </a:pathLst>
            </a:custGeom>
            <a:solidFill>
              <a:srgbClr val="000000">
                <a:alpha val="0"/>
              </a:srgbClr>
            </a:solidFill>
          </p:spPr>
        </p:sp>
        <p:sp>
          <p:nvSpPr>
            <p:cNvPr id="4" name="TextBox 4"/>
            <p:cNvSpPr txBox="1"/>
            <p:nvPr/>
          </p:nvSpPr>
          <p:spPr>
            <a:xfrm>
              <a:off x="0" y="-114300"/>
              <a:ext cx="16988564" cy="6737773"/>
            </a:xfrm>
            <a:prstGeom prst="rect">
              <a:avLst/>
            </a:prstGeom>
          </p:spPr>
          <p:txBody>
            <a:bodyPr lIns="0" tIns="0" rIns="0" bIns="0" rtlCol="0" anchor="t"/>
            <a:lstStyle/>
            <a:p>
              <a:pPr marL="640082" lvl="2" indent="-213361" algn="l">
                <a:lnSpc>
                  <a:spcPts val="3919"/>
                </a:lnSpc>
                <a:buFont typeface="Arial"/>
                <a:buChar char="⚬"/>
              </a:pPr>
              <a:r>
                <a:rPr lang="en-US" sz="2799">
                  <a:solidFill>
                    <a:srgbClr val="000000"/>
                  </a:solidFill>
                  <a:latin typeface="Arial"/>
                  <a:ea typeface="Arial"/>
                  <a:cs typeface="Arial"/>
                  <a:sym typeface="Arial"/>
                </a:rPr>
                <a:t>The Gujarat State Road Transport Corporation (GSRTC) is a key player in Gujarat's public transportation sector.</a:t>
              </a:r>
            </a:p>
            <a:p>
              <a:pPr marL="640082" lvl="2" indent="-213361" algn="l">
                <a:lnSpc>
                  <a:spcPts val="3919"/>
                </a:lnSpc>
                <a:buFont typeface="Arial"/>
                <a:buChar char="⚬"/>
              </a:pPr>
              <a:r>
                <a:rPr lang="en-US" sz="2799">
                  <a:solidFill>
                    <a:srgbClr val="000000"/>
                  </a:solidFill>
                  <a:latin typeface="Arial"/>
                  <a:ea typeface="Arial"/>
                  <a:cs typeface="Arial"/>
                  <a:sym typeface="Arial"/>
                </a:rPr>
                <a:t>Provides reliable and affordable travel solutions across urban and rural areas.</a:t>
              </a:r>
            </a:p>
            <a:p>
              <a:pPr marL="640082" lvl="2" indent="-213361" algn="l">
                <a:lnSpc>
                  <a:spcPts val="3919"/>
                </a:lnSpc>
                <a:buFont typeface="Arial"/>
                <a:buChar char="⚬"/>
              </a:pPr>
              <a:r>
                <a:rPr lang="en-US" sz="2799">
                  <a:solidFill>
                    <a:srgbClr val="000000"/>
                  </a:solidFill>
                  <a:latin typeface="Arial"/>
                  <a:ea typeface="Arial"/>
                  <a:cs typeface="Arial"/>
                  <a:sym typeface="Arial"/>
                </a:rPr>
                <a:t>Operates a diverse fleet, including AC, non-AC seating, and sleeper coaches.</a:t>
              </a:r>
            </a:p>
            <a:p>
              <a:pPr marL="640082" lvl="2" indent="-213361" algn="l">
                <a:lnSpc>
                  <a:spcPts val="3919"/>
                </a:lnSpc>
                <a:buFont typeface="Arial"/>
                <a:buChar char="⚬"/>
              </a:pPr>
              <a:r>
                <a:rPr lang="en-US" sz="2799">
                  <a:solidFill>
                    <a:srgbClr val="000000"/>
                  </a:solidFill>
                  <a:latin typeface="Arial"/>
                  <a:ea typeface="Arial"/>
                  <a:cs typeface="Arial"/>
                  <a:sym typeface="Arial"/>
                </a:rPr>
                <a:t>Ensures connectivity within Gujarat and to neighboring states.</a:t>
              </a:r>
            </a:p>
            <a:p>
              <a:pPr marL="640082" lvl="2" indent="-213361" algn="l">
                <a:lnSpc>
                  <a:spcPts val="3919"/>
                </a:lnSpc>
                <a:buFont typeface="Arial"/>
                <a:buChar char="⚬"/>
              </a:pPr>
              <a:r>
                <a:rPr lang="en-US" sz="2799">
                  <a:solidFill>
                    <a:srgbClr val="000000"/>
                  </a:solidFill>
                  <a:latin typeface="Arial"/>
                  <a:ea typeface="Arial"/>
                  <a:cs typeface="Arial"/>
                  <a:sym typeface="Arial"/>
                </a:rPr>
                <a:t>Focuses on service quality, customer satisfaction, and operational efficiency.</a:t>
              </a:r>
            </a:p>
            <a:p>
              <a:pPr marL="640082" lvl="2" indent="-213361" algn="l">
                <a:lnSpc>
                  <a:spcPts val="3919"/>
                </a:lnSpc>
                <a:buFont typeface="Arial"/>
                <a:buChar char="⚬"/>
              </a:pPr>
              <a:r>
                <a:rPr lang="en-US" sz="2799">
                  <a:solidFill>
                    <a:srgbClr val="000000"/>
                  </a:solidFill>
                  <a:latin typeface="Arial"/>
                  <a:ea typeface="Arial"/>
                  <a:cs typeface="Arial"/>
                  <a:sym typeface="Arial"/>
                </a:rPr>
                <a:t>Implements modern technologies like online booking, GPS tracking, and real-time updates.</a:t>
              </a:r>
            </a:p>
          </p:txBody>
        </p:sp>
      </p:grpSp>
      <p:grpSp>
        <p:nvGrpSpPr>
          <p:cNvPr id="5" name="Group 5"/>
          <p:cNvGrpSpPr/>
          <p:nvPr/>
        </p:nvGrpSpPr>
        <p:grpSpPr>
          <a:xfrm>
            <a:off x="3396193" y="1645887"/>
            <a:ext cx="12741423" cy="1441449"/>
            <a:chOff x="0" y="0"/>
            <a:chExt cx="16988564" cy="1921932"/>
          </a:xfrm>
        </p:grpSpPr>
        <p:sp>
          <p:nvSpPr>
            <p:cNvPr id="6" name="Freeform 6"/>
            <p:cNvSpPr/>
            <p:nvPr/>
          </p:nvSpPr>
          <p:spPr>
            <a:xfrm>
              <a:off x="0" y="0"/>
              <a:ext cx="16988565" cy="1921932"/>
            </a:xfrm>
            <a:custGeom>
              <a:avLst/>
              <a:gdLst/>
              <a:ahLst/>
              <a:cxnLst/>
              <a:rect l="l" t="t" r="r" b="b"/>
              <a:pathLst>
                <a:path w="16988565" h="1921932">
                  <a:moveTo>
                    <a:pt x="0" y="0"/>
                  </a:moveTo>
                  <a:lnTo>
                    <a:pt x="16988565" y="0"/>
                  </a:lnTo>
                  <a:lnTo>
                    <a:pt x="16988565" y="1921932"/>
                  </a:lnTo>
                  <a:lnTo>
                    <a:pt x="0" y="1921932"/>
                  </a:lnTo>
                  <a:close/>
                </a:path>
              </a:pathLst>
            </a:custGeom>
            <a:solidFill>
              <a:srgbClr val="000000">
                <a:alpha val="0"/>
              </a:srgbClr>
            </a:solidFill>
          </p:spPr>
        </p:sp>
        <p:sp>
          <p:nvSpPr>
            <p:cNvPr id="7" name="TextBox 7"/>
            <p:cNvSpPr txBox="1"/>
            <p:nvPr/>
          </p:nvSpPr>
          <p:spPr>
            <a:xfrm>
              <a:off x="0" y="0"/>
              <a:ext cx="16988564" cy="1921932"/>
            </a:xfrm>
            <a:prstGeom prst="rect">
              <a:avLst/>
            </a:prstGeom>
          </p:spPr>
          <p:txBody>
            <a:bodyPr lIns="0" tIns="0" rIns="0" bIns="0" rtlCol="0" anchor="t"/>
            <a:lstStyle/>
            <a:p>
              <a:pPr algn="l">
                <a:lnSpc>
                  <a:spcPts val="9499"/>
                </a:lnSpc>
              </a:pPr>
              <a:r>
                <a:rPr lang="en-US" sz="9499" b="1">
                  <a:solidFill>
                    <a:srgbClr val="000000"/>
                  </a:solidFill>
                  <a:latin typeface="Arial Bold"/>
                  <a:ea typeface="Arial Bold"/>
                  <a:cs typeface="Arial Bold"/>
                  <a:sym typeface="Arial Bold"/>
                </a:rPr>
                <a:t>INTRODUCTION</a:t>
              </a:r>
            </a:p>
          </p:txBody>
        </p:sp>
      </p:grpSp>
      <p:sp>
        <p:nvSpPr>
          <p:cNvPr id="8" name="Freeform 8"/>
          <p:cNvSpPr/>
          <p:nvPr/>
        </p:nvSpPr>
        <p:spPr>
          <a:xfrm>
            <a:off x="1266626" y="3777249"/>
            <a:ext cx="1367991" cy="2732501"/>
          </a:xfrm>
          <a:custGeom>
            <a:avLst/>
            <a:gdLst/>
            <a:ahLst/>
            <a:cxnLst/>
            <a:rect l="l" t="t" r="r" b="b"/>
            <a:pathLst>
              <a:path w="1367991" h="2732501">
                <a:moveTo>
                  <a:pt x="0" y="0"/>
                </a:moveTo>
                <a:lnTo>
                  <a:pt x="1367991" y="0"/>
                </a:lnTo>
                <a:lnTo>
                  <a:pt x="1367991" y="2732501"/>
                </a:lnTo>
                <a:lnTo>
                  <a:pt x="0" y="2732501"/>
                </a:lnTo>
                <a:lnTo>
                  <a:pt x="0" y="0"/>
                </a:lnTo>
                <a:close/>
              </a:path>
            </a:pathLst>
          </a:custGeom>
          <a:blipFill>
            <a:blip r:embed="rId3">
              <a:extLst>
                <a:ext uri="{96DAC541-7B7A-43D3-8B79-37D633B846F1}">
                  <asvg:svgBlip xmlns:asvg="http://schemas.microsoft.com/office/drawing/2016/SVG/main" r:embed="rId4"/>
                </a:ext>
              </a:extLst>
            </a:blip>
            <a:stretch>
              <a:fillRect l="-110" r="-110"/>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4" name="TextBox 4"/>
          <p:cNvSpPr txBox="1"/>
          <p:nvPr/>
        </p:nvSpPr>
        <p:spPr>
          <a:xfrm>
            <a:off x="304800" y="335589"/>
            <a:ext cx="6000000" cy="1357762"/>
          </a:xfrm>
          <a:prstGeom prst="rect">
            <a:avLst/>
          </a:prstGeom>
        </p:spPr>
        <p:txBody>
          <a:bodyPr lIns="0" tIns="0" rIns="0" bIns="0" rtlCol="0" anchor="t"/>
          <a:lstStyle/>
          <a:p>
            <a:pPr algn="l">
              <a:lnSpc>
                <a:spcPts val="6480"/>
              </a:lnSpc>
            </a:pPr>
            <a:r>
              <a:rPr lang="en-US" sz="5400" dirty="0">
                <a:solidFill>
                  <a:srgbClr val="000000"/>
                </a:solidFill>
                <a:latin typeface="Arial"/>
                <a:ea typeface="Arial"/>
                <a:cs typeface="Arial"/>
                <a:sym typeface="Arial"/>
              </a:rPr>
              <a:t>Bus Interior</a:t>
            </a:r>
          </a:p>
        </p:txBody>
      </p:sp>
      <p:grpSp>
        <p:nvGrpSpPr>
          <p:cNvPr id="5" name="Group 5"/>
          <p:cNvGrpSpPr/>
          <p:nvPr/>
        </p:nvGrpSpPr>
        <p:grpSpPr>
          <a:xfrm>
            <a:off x="179400" y="1721926"/>
            <a:ext cx="8488348" cy="5919598"/>
            <a:chOff x="0" y="0"/>
            <a:chExt cx="11317797" cy="7892797"/>
          </a:xfrm>
        </p:grpSpPr>
        <p:sp>
          <p:nvSpPr>
            <p:cNvPr id="6" name="Freeform 6"/>
            <p:cNvSpPr/>
            <p:nvPr/>
          </p:nvSpPr>
          <p:spPr>
            <a:xfrm>
              <a:off x="0" y="0"/>
              <a:ext cx="11317859" cy="7892796"/>
            </a:xfrm>
            <a:custGeom>
              <a:avLst/>
              <a:gdLst/>
              <a:ahLst/>
              <a:cxnLst/>
              <a:rect l="l" t="t" r="r" b="b"/>
              <a:pathLst>
                <a:path w="11317859" h="7892796">
                  <a:moveTo>
                    <a:pt x="0" y="0"/>
                  </a:moveTo>
                  <a:lnTo>
                    <a:pt x="11317859" y="0"/>
                  </a:lnTo>
                  <a:lnTo>
                    <a:pt x="11317859" y="7892796"/>
                  </a:lnTo>
                  <a:lnTo>
                    <a:pt x="0" y="7892796"/>
                  </a:lnTo>
                  <a:lnTo>
                    <a:pt x="0" y="0"/>
                  </a:lnTo>
                  <a:close/>
                </a:path>
              </a:pathLst>
            </a:custGeom>
            <a:blipFill>
              <a:blip r:embed="rId3"/>
              <a:stretch>
                <a:fillRect t="-10" b="-10"/>
              </a:stretch>
            </a:blipFill>
          </p:spPr>
        </p:sp>
      </p:grpSp>
      <p:grpSp>
        <p:nvGrpSpPr>
          <p:cNvPr id="7" name="Group 7"/>
          <p:cNvGrpSpPr/>
          <p:nvPr/>
        </p:nvGrpSpPr>
        <p:grpSpPr>
          <a:xfrm>
            <a:off x="8945350" y="1721950"/>
            <a:ext cx="9086852" cy="5919573"/>
            <a:chOff x="0" y="0"/>
            <a:chExt cx="12115803" cy="9297331"/>
          </a:xfrm>
        </p:grpSpPr>
        <p:sp>
          <p:nvSpPr>
            <p:cNvPr id="8" name="Freeform 8"/>
            <p:cNvSpPr/>
            <p:nvPr/>
          </p:nvSpPr>
          <p:spPr>
            <a:xfrm>
              <a:off x="0" y="0"/>
              <a:ext cx="12115800" cy="9297289"/>
            </a:xfrm>
            <a:custGeom>
              <a:avLst/>
              <a:gdLst/>
              <a:ahLst/>
              <a:cxnLst/>
              <a:rect l="l" t="t" r="r" b="b"/>
              <a:pathLst>
                <a:path w="12115800" h="9297289">
                  <a:moveTo>
                    <a:pt x="0" y="0"/>
                  </a:moveTo>
                  <a:lnTo>
                    <a:pt x="12115800" y="0"/>
                  </a:lnTo>
                  <a:lnTo>
                    <a:pt x="12115800" y="9297289"/>
                  </a:lnTo>
                  <a:lnTo>
                    <a:pt x="0" y="9297289"/>
                  </a:lnTo>
                  <a:lnTo>
                    <a:pt x="0" y="0"/>
                  </a:lnTo>
                  <a:close/>
                </a:path>
              </a:pathLst>
            </a:custGeom>
            <a:blipFill>
              <a:blip r:embed="rId4"/>
              <a:stretch>
                <a:fillRect l="-20494" r="-20494"/>
              </a:stretch>
            </a:blipFill>
          </p:spPr>
        </p:sp>
      </p:grpSp>
      <p:grpSp>
        <p:nvGrpSpPr>
          <p:cNvPr id="9" name="Group 9"/>
          <p:cNvGrpSpPr/>
          <p:nvPr/>
        </p:nvGrpSpPr>
        <p:grpSpPr>
          <a:xfrm>
            <a:off x="1906276" y="8206900"/>
            <a:ext cx="5034600" cy="1395150"/>
            <a:chOff x="0" y="0"/>
            <a:chExt cx="6712800" cy="1860200"/>
          </a:xfrm>
        </p:grpSpPr>
        <p:sp>
          <p:nvSpPr>
            <p:cNvPr id="10" name="Freeform 10"/>
            <p:cNvSpPr/>
            <p:nvPr/>
          </p:nvSpPr>
          <p:spPr>
            <a:xfrm>
              <a:off x="0" y="0"/>
              <a:ext cx="6712800" cy="1860200"/>
            </a:xfrm>
            <a:custGeom>
              <a:avLst/>
              <a:gdLst/>
              <a:ahLst/>
              <a:cxnLst/>
              <a:rect l="l" t="t" r="r" b="b"/>
              <a:pathLst>
                <a:path w="6712800" h="1860200">
                  <a:moveTo>
                    <a:pt x="0" y="0"/>
                  </a:moveTo>
                  <a:lnTo>
                    <a:pt x="6712800" y="0"/>
                  </a:lnTo>
                  <a:lnTo>
                    <a:pt x="6712800" y="1860200"/>
                  </a:lnTo>
                  <a:lnTo>
                    <a:pt x="0" y="1860200"/>
                  </a:lnTo>
                  <a:close/>
                </a:path>
              </a:pathLst>
            </a:custGeom>
            <a:solidFill>
              <a:srgbClr val="000000">
                <a:alpha val="0"/>
              </a:srgbClr>
            </a:solidFill>
          </p:spPr>
        </p:sp>
        <p:sp>
          <p:nvSpPr>
            <p:cNvPr id="11" name="TextBox 11"/>
            <p:cNvSpPr txBox="1"/>
            <p:nvPr/>
          </p:nvSpPr>
          <p:spPr>
            <a:xfrm>
              <a:off x="0" y="-76200"/>
              <a:ext cx="6712800" cy="1936400"/>
            </a:xfrm>
            <a:prstGeom prst="rect">
              <a:avLst/>
            </a:prstGeom>
          </p:spPr>
          <p:txBody>
            <a:bodyPr lIns="0" tIns="0" rIns="0" bIns="0" rtlCol="0" anchor="t"/>
            <a:lstStyle/>
            <a:p>
              <a:pPr algn="ctr">
                <a:lnSpc>
                  <a:spcPts val="4320"/>
                </a:lnSpc>
              </a:pPr>
              <a:r>
                <a:rPr lang="en-US" sz="3600">
                  <a:solidFill>
                    <a:srgbClr val="000000"/>
                  </a:solidFill>
                  <a:latin typeface="Arial"/>
                  <a:ea typeface="Arial"/>
                  <a:cs typeface="Arial"/>
                  <a:sym typeface="Arial"/>
                </a:rPr>
                <a:t>Seater</a:t>
              </a:r>
            </a:p>
          </p:txBody>
        </p:sp>
      </p:grpSp>
      <p:grpSp>
        <p:nvGrpSpPr>
          <p:cNvPr id="12" name="Group 12"/>
          <p:cNvGrpSpPr/>
          <p:nvPr/>
        </p:nvGrpSpPr>
        <p:grpSpPr>
          <a:xfrm>
            <a:off x="11697176" y="8206900"/>
            <a:ext cx="3583200" cy="1009950"/>
            <a:chOff x="0" y="0"/>
            <a:chExt cx="4777600" cy="1346600"/>
          </a:xfrm>
        </p:grpSpPr>
        <p:sp>
          <p:nvSpPr>
            <p:cNvPr id="13" name="Freeform 13"/>
            <p:cNvSpPr/>
            <p:nvPr/>
          </p:nvSpPr>
          <p:spPr>
            <a:xfrm>
              <a:off x="0" y="0"/>
              <a:ext cx="4777600" cy="1346600"/>
            </a:xfrm>
            <a:custGeom>
              <a:avLst/>
              <a:gdLst/>
              <a:ahLst/>
              <a:cxnLst/>
              <a:rect l="l" t="t" r="r" b="b"/>
              <a:pathLst>
                <a:path w="4777600" h="1346600">
                  <a:moveTo>
                    <a:pt x="0" y="0"/>
                  </a:moveTo>
                  <a:lnTo>
                    <a:pt x="4777600" y="0"/>
                  </a:lnTo>
                  <a:lnTo>
                    <a:pt x="4777600" y="1346600"/>
                  </a:lnTo>
                  <a:lnTo>
                    <a:pt x="0" y="1346600"/>
                  </a:lnTo>
                  <a:close/>
                </a:path>
              </a:pathLst>
            </a:custGeom>
            <a:solidFill>
              <a:srgbClr val="000000">
                <a:alpha val="0"/>
              </a:srgbClr>
            </a:solidFill>
          </p:spPr>
        </p:sp>
        <p:sp>
          <p:nvSpPr>
            <p:cNvPr id="14" name="TextBox 14"/>
            <p:cNvSpPr txBox="1"/>
            <p:nvPr/>
          </p:nvSpPr>
          <p:spPr>
            <a:xfrm>
              <a:off x="0" y="-76200"/>
              <a:ext cx="4777600" cy="1422800"/>
            </a:xfrm>
            <a:prstGeom prst="rect">
              <a:avLst/>
            </a:prstGeom>
          </p:spPr>
          <p:txBody>
            <a:bodyPr lIns="0" tIns="0" rIns="0" bIns="0" rtlCol="0" anchor="t"/>
            <a:lstStyle/>
            <a:p>
              <a:pPr algn="ctr">
                <a:lnSpc>
                  <a:spcPts val="4320"/>
                </a:lnSpc>
              </a:pPr>
              <a:r>
                <a:rPr lang="en-US" sz="3600">
                  <a:solidFill>
                    <a:srgbClr val="000000"/>
                  </a:solidFill>
                  <a:latin typeface="Arial"/>
                  <a:ea typeface="Arial"/>
                  <a:cs typeface="Arial"/>
                  <a:sym typeface="Arial"/>
                </a:rPr>
                <a:t>Sleeper</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879650" y="2651550"/>
            <a:ext cx="7601402" cy="5791798"/>
            <a:chOff x="0" y="0"/>
            <a:chExt cx="10135203" cy="7722397"/>
          </a:xfrm>
        </p:grpSpPr>
        <p:sp>
          <p:nvSpPr>
            <p:cNvPr id="3" name="Freeform 3"/>
            <p:cNvSpPr/>
            <p:nvPr/>
          </p:nvSpPr>
          <p:spPr>
            <a:xfrm>
              <a:off x="0" y="0"/>
              <a:ext cx="10135235" cy="7722362"/>
            </a:xfrm>
            <a:custGeom>
              <a:avLst/>
              <a:gdLst/>
              <a:ahLst/>
              <a:cxnLst/>
              <a:rect l="l" t="t" r="r" b="b"/>
              <a:pathLst>
                <a:path w="10135235" h="7722362">
                  <a:moveTo>
                    <a:pt x="0" y="0"/>
                  </a:moveTo>
                  <a:lnTo>
                    <a:pt x="10135235" y="0"/>
                  </a:lnTo>
                  <a:lnTo>
                    <a:pt x="10135235" y="7722362"/>
                  </a:lnTo>
                  <a:lnTo>
                    <a:pt x="0" y="7722362"/>
                  </a:lnTo>
                  <a:lnTo>
                    <a:pt x="0" y="0"/>
                  </a:lnTo>
                  <a:close/>
                </a:path>
              </a:pathLst>
            </a:custGeom>
            <a:blipFill>
              <a:blip r:embed="rId3"/>
              <a:stretch>
                <a:fillRect l="-5994" r="-5994"/>
              </a:stretch>
            </a:blipFill>
          </p:spPr>
        </p:sp>
      </p:grpSp>
      <p:grpSp>
        <p:nvGrpSpPr>
          <p:cNvPr id="4" name="Group 4"/>
          <p:cNvGrpSpPr/>
          <p:nvPr/>
        </p:nvGrpSpPr>
        <p:grpSpPr>
          <a:xfrm>
            <a:off x="1138500" y="387656"/>
            <a:ext cx="6820800" cy="2263894"/>
            <a:chOff x="0" y="0"/>
            <a:chExt cx="9094400" cy="3018525"/>
          </a:xfrm>
        </p:grpSpPr>
        <p:sp>
          <p:nvSpPr>
            <p:cNvPr id="5" name="Freeform 5"/>
            <p:cNvSpPr/>
            <p:nvPr/>
          </p:nvSpPr>
          <p:spPr>
            <a:xfrm>
              <a:off x="0" y="0"/>
              <a:ext cx="9094400" cy="3018525"/>
            </a:xfrm>
            <a:custGeom>
              <a:avLst/>
              <a:gdLst/>
              <a:ahLst/>
              <a:cxnLst/>
              <a:rect l="l" t="t" r="r" b="b"/>
              <a:pathLst>
                <a:path w="9094400" h="3018525">
                  <a:moveTo>
                    <a:pt x="0" y="0"/>
                  </a:moveTo>
                  <a:lnTo>
                    <a:pt x="9094400" y="0"/>
                  </a:lnTo>
                  <a:lnTo>
                    <a:pt x="9094400" y="3018525"/>
                  </a:lnTo>
                  <a:lnTo>
                    <a:pt x="0" y="3018525"/>
                  </a:lnTo>
                  <a:close/>
                </a:path>
              </a:pathLst>
            </a:custGeom>
            <a:solidFill>
              <a:srgbClr val="000000">
                <a:alpha val="0"/>
              </a:srgbClr>
            </a:solidFill>
          </p:spPr>
        </p:sp>
        <p:sp>
          <p:nvSpPr>
            <p:cNvPr id="6" name="TextBox 6"/>
            <p:cNvSpPr txBox="1"/>
            <p:nvPr/>
          </p:nvSpPr>
          <p:spPr>
            <a:xfrm>
              <a:off x="0" y="-85725"/>
              <a:ext cx="9094400" cy="3104250"/>
            </a:xfrm>
            <a:prstGeom prst="rect">
              <a:avLst/>
            </a:prstGeom>
          </p:spPr>
          <p:txBody>
            <a:bodyPr lIns="0" tIns="0" rIns="0" bIns="0" rtlCol="0" anchor="t"/>
            <a:lstStyle/>
            <a:p>
              <a:pPr algn="l">
                <a:lnSpc>
                  <a:spcPts val="4800"/>
                </a:lnSpc>
              </a:pPr>
              <a:r>
                <a:rPr lang="en-US" sz="4000">
                  <a:solidFill>
                    <a:srgbClr val="000000"/>
                  </a:solidFill>
                  <a:latin typeface="Arial"/>
                  <a:ea typeface="Arial"/>
                  <a:cs typeface="Arial"/>
                  <a:sym typeface="Arial"/>
                </a:rPr>
                <a:t>Service Feedback </a:t>
              </a:r>
            </a:p>
          </p:txBody>
        </p:sp>
      </p:grpSp>
      <p:grpSp>
        <p:nvGrpSpPr>
          <p:cNvPr id="7" name="Group 7"/>
          <p:cNvGrpSpPr/>
          <p:nvPr/>
        </p:nvGrpSpPr>
        <p:grpSpPr>
          <a:xfrm>
            <a:off x="10444500" y="1481450"/>
            <a:ext cx="5034700" cy="6961898"/>
            <a:chOff x="0" y="0"/>
            <a:chExt cx="6712933" cy="9282531"/>
          </a:xfrm>
        </p:grpSpPr>
        <p:sp>
          <p:nvSpPr>
            <p:cNvPr id="8" name="Freeform 8"/>
            <p:cNvSpPr/>
            <p:nvPr/>
          </p:nvSpPr>
          <p:spPr>
            <a:xfrm>
              <a:off x="0" y="0"/>
              <a:ext cx="6712966" cy="9282557"/>
            </a:xfrm>
            <a:custGeom>
              <a:avLst/>
              <a:gdLst/>
              <a:ahLst/>
              <a:cxnLst/>
              <a:rect l="l" t="t" r="r" b="b"/>
              <a:pathLst>
                <a:path w="6712966" h="9282557">
                  <a:moveTo>
                    <a:pt x="0" y="0"/>
                  </a:moveTo>
                  <a:lnTo>
                    <a:pt x="6712966" y="0"/>
                  </a:lnTo>
                  <a:lnTo>
                    <a:pt x="6712966" y="9282557"/>
                  </a:lnTo>
                  <a:lnTo>
                    <a:pt x="0" y="9282557"/>
                  </a:lnTo>
                  <a:lnTo>
                    <a:pt x="0" y="0"/>
                  </a:lnTo>
                  <a:close/>
                </a:path>
              </a:pathLst>
            </a:custGeom>
            <a:blipFill>
              <a:blip r:embed="rId4"/>
              <a:stretch>
                <a:fillRect t="-22585" b="-22585"/>
              </a:stretch>
            </a:blipFill>
          </p:spPr>
        </p:sp>
      </p:grpSp>
      <p:grpSp>
        <p:nvGrpSpPr>
          <p:cNvPr id="9" name="Group 9"/>
          <p:cNvGrpSpPr/>
          <p:nvPr/>
        </p:nvGrpSpPr>
        <p:grpSpPr>
          <a:xfrm>
            <a:off x="935100" y="8974450"/>
            <a:ext cx="7491000" cy="980550"/>
            <a:chOff x="0" y="0"/>
            <a:chExt cx="9988000" cy="1307400"/>
          </a:xfrm>
        </p:grpSpPr>
        <p:sp>
          <p:nvSpPr>
            <p:cNvPr id="10" name="Freeform 10"/>
            <p:cNvSpPr/>
            <p:nvPr/>
          </p:nvSpPr>
          <p:spPr>
            <a:xfrm>
              <a:off x="0" y="0"/>
              <a:ext cx="9988000" cy="1307400"/>
            </a:xfrm>
            <a:custGeom>
              <a:avLst/>
              <a:gdLst/>
              <a:ahLst/>
              <a:cxnLst/>
              <a:rect l="l" t="t" r="r" b="b"/>
              <a:pathLst>
                <a:path w="9988000" h="1307400">
                  <a:moveTo>
                    <a:pt x="0" y="0"/>
                  </a:moveTo>
                  <a:lnTo>
                    <a:pt x="9988000" y="0"/>
                  </a:lnTo>
                  <a:lnTo>
                    <a:pt x="9988000" y="1307400"/>
                  </a:lnTo>
                  <a:lnTo>
                    <a:pt x="0" y="1307400"/>
                  </a:lnTo>
                  <a:close/>
                </a:path>
              </a:pathLst>
            </a:custGeom>
            <a:solidFill>
              <a:srgbClr val="000000">
                <a:alpha val="0"/>
              </a:srgbClr>
            </a:solidFill>
          </p:spPr>
        </p:sp>
        <p:sp>
          <p:nvSpPr>
            <p:cNvPr id="11" name="TextBox 11"/>
            <p:cNvSpPr txBox="1"/>
            <p:nvPr/>
          </p:nvSpPr>
          <p:spPr>
            <a:xfrm>
              <a:off x="0" y="-76200"/>
              <a:ext cx="9988000" cy="1383600"/>
            </a:xfrm>
            <a:prstGeom prst="rect">
              <a:avLst/>
            </a:prstGeom>
          </p:spPr>
          <p:txBody>
            <a:bodyPr lIns="0" tIns="0" rIns="0" bIns="0" rtlCol="0" anchor="t"/>
            <a:lstStyle/>
            <a:p>
              <a:pPr algn="l">
                <a:lnSpc>
                  <a:spcPts val="4320"/>
                </a:lnSpc>
              </a:pPr>
              <a:r>
                <a:rPr lang="en-US" sz="3600">
                  <a:solidFill>
                    <a:srgbClr val="000000"/>
                  </a:solidFill>
                  <a:latin typeface="Arial"/>
                  <a:ea typeface="Arial"/>
                  <a:cs typeface="Arial"/>
                  <a:sym typeface="Arial"/>
                </a:rPr>
                <a:t>QR Code Feedback System</a:t>
              </a:r>
            </a:p>
          </p:txBody>
        </p:sp>
      </p:grpSp>
      <p:grpSp>
        <p:nvGrpSpPr>
          <p:cNvPr id="12" name="Group 12"/>
          <p:cNvGrpSpPr/>
          <p:nvPr/>
        </p:nvGrpSpPr>
        <p:grpSpPr>
          <a:xfrm>
            <a:off x="10561250" y="8974450"/>
            <a:ext cx="7491000" cy="980550"/>
            <a:chOff x="0" y="0"/>
            <a:chExt cx="9988000" cy="1307400"/>
          </a:xfrm>
        </p:grpSpPr>
        <p:sp>
          <p:nvSpPr>
            <p:cNvPr id="13" name="Freeform 13"/>
            <p:cNvSpPr/>
            <p:nvPr/>
          </p:nvSpPr>
          <p:spPr>
            <a:xfrm>
              <a:off x="0" y="0"/>
              <a:ext cx="9988000" cy="1307400"/>
            </a:xfrm>
            <a:custGeom>
              <a:avLst/>
              <a:gdLst/>
              <a:ahLst/>
              <a:cxnLst/>
              <a:rect l="l" t="t" r="r" b="b"/>
              <a:pathLst>
                <a:path w="9988000" h="1307400">
                  <a:moveTo>
                    <a:pt x="0" y="0"/>
                  </a:moveTo>
                  <a:lnTo>
                    <a:pt x="9988000" y="0"/>
                  </a:lnTo>
                  <a:lnTo>
                    <a:pt x="9988000" y="1307400"/>
                  </a:lnTo>
                  <a:lnTo>
                    <a:pt x="0" y="1307400"/>
                  </a:lnTo>
                  <a:close/>
                </a:path>
              </a:pathLst>
            </a:custGeom>
            <a:solidFill>
              <a:srgbClr val="000000">
                <a:alpha val="0"/>
              </a:srgbClr>
            </a:solidFill>
          </p:spPr>
        </p:sp>
        <p:sp>
          <p:nvSpPr>
            <p:cNvPr id="14" name="TextBox 14"/>
            <p:cNvSpPr txBox="1"/>
            <p:nvPr/>
          </p:nvSpPr>
          <p:spPr>
            <a:xfrm>
              <a:off x="0" y="-76200"/>
              <a:ext cx="9988000" cy="1383600"/>
            </a:xfrm>
            <a:prstGeom prst="rect">
              <a:avLst/>
            </a:prstGeom>
          </p:spPr>
          <p:txBody>
            <a:bodyPr lIns="0" tIns="0" rIns="0" bIns="0" rtlCol="0" anchor="t"/>
            <a:lstStyle/>
            <a:p>
              <a:pPr algn="l">
                <a:lnSpc>
                  <a:spcPts val="4320"/>
                </a:lnSpc>
              </a:pPr>
              <a:r>
                <a:rPr lang="en-US" sz="3600">
                  <a:solidFill>
                    <a:srgbClr val="000000"/>
                  </a:solidFill>
                  <a:latin typeface="Arial"/>
                  <a:ea typeface="Arial"/>
                  <a:cs typeface="Arial"/>
                  <a:sym typeface="Arial"/>
                </a:rPr>
                <a:t>Online feedback form</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3396193" y="3531345"/>
            <a:ext cx="12741423" cy="5266218"/>
            <a:chOff x="0" y="0"/>
            <a:chExt cx="16988564" cy="7021624"/>
          </a:xfrm>
        </p:grpSpPr>
        <p:sp>
          <p:nvSpPr>
            <p:cNvPr id="3" name="Freeform 3"/>
            <p:cNvSpPr/>
            <p:nvPr/>
          </p:nvSpPr>
          <p:spPr>
            <a:xfrm>
              <a:off x="0" y="0"/>
              <a:ext cx="16988565" cy="7021623"/>
            </a:xfrm>
            <a:custGeom>
              <a:avLst/>
              <a:gdLst/>
              <a:ahLst/>
              <a:cxnLst/>
              <a:rect l="l" t="t" r="r" b="b"/>
              <a:pathLst>
                <a:path w="16988565" h="7021623">
                  <a:moveTo>
                    <a:pt x="0" y="0"/>
                  </a:moveTo>
                  <a:lnTo>
                    <a:pt x="16988565" y="0"/>
                  </a:lnTo>
                  <a:lnTo>
                    <a:pt x="16988565" y="7021623"/>
                  </a:lnTo>
                  <a:lnTo>
                    <a:pt x="0" y="7021623"/>
                  </a:lnTo>
                  <a:close/>
                </a:path>
              </a:pathLst>
            </a:custGeom>
            <a:solidFill>
              <a:srgbClr val="000000">
                <a:alpha val="0"/>
              </a:srgbClr>
            </a:solidFill>
          </p:spPr>
        </p:sp>
        <p:sp>
          <p:nvSpPr>
            <p:cNvPr id="4" name="TextBox 4"/>
            <p:cNvSpPr txBox="1"/>
            <p:nvPr/>
          </p:nvSpPr>
          <p:spPr>
            <a:xfrm>
              <a:off x="0" y="-95250"/>
              <a:ext cx="16988564" cy="7116874"/>
            </a:xfrm>
            <a:prstGeom prst="rect">
              <a:avLst/>
            </a:prstGeom>
          </p:spPr>
          <p:txBody>
            <a:bodyPr lIns="0" tIns="0" rIns="0" bIns="0" rtlCol="0" anchor="t"/>
            <a:lstStyle/>
            <a:p>
              <a:pPr algn="l">
                <a:lnSpc>
                  <a:spcPts val="3473"/>
                </a:lnSpc>
              </a:pPr>
              <a:r>
                <a:rPr lang="en-US" sz="2481">
                  <a:solidFill>
                    <a:srgbClr val="000000"/>
                  </a:solidFill>
                  <a:latin typeface="Arial"/>
                  <a:ea typeface="Arial"/>
                  <a:cs typeface="Arial"/>
                  <a:sym typeface="Arial"/>
                </a:rPr>
                <a:t>•The GSRTC analysis using the SERVQUAL model highlights reliability as the key factor affecting passenger satisfaction, with delays and scheduling issues being major concerns. Responsiveness, assurance, tangibles, and empathy also influence service perception. Key improvements include real-time tracking, better-trained staff, enhanced safety, fleet modernization, and digital adoption. Addressing these gaps will boost satisfaction, increase ridership, and strengthen GSRTC’s competitiveness against private operators.</a:t>
              </a:r>
            </a:p>
            <a:p>
              <a:pPr algn="l">
                <a:lnSpc>
                  <a:spcPts val="3473"/>
                </a:lnSpc>
              </a:pPr>
              <a:r>
                <a:rPr lang="en-US" sz="2481">
                  <a:solidFill>
                    <a:srgbClr val="000000"/>
                  </a:solidFill>
                  <a:latin typeface="Arial"/>
                  <a:ea typeface="Arial"/>
                  <a:cs typeface="Arial"/>
                  <a:sym typeface="Arial"/>
                </a:rPr>
                <a:t>•The GSRTC analysis using the SERVQUAL model highlights reliability as the key factor affecting passenger satisfaction, with delays and scheduling issues being major concerns. Responsiveness, assurance, tangibles, and empathy also influence service perception. Key improvements include real-time tracking, better-trained staff, enhanced safety, fleet modernization, and digital adoption. Addressing these gaps will boost satisfaction, increase ridership, and strengthen GSRTC’s competitiveness against private operators.</a:t>
              </a:r>
            </a:p>
          </p:txBody>
        </p:sp>
      </p:grpSp>
      <p:grpSp>
        <p:nvGrpSpPr>
          <p:cNvPr id="5" name="Group 5"/>
          <p:cNvGrpSpPr/>
          <p:nvPr/>
        </p:nvGrpSpPr>
        <p:grpSpPr>
          <a:xfrm>
            <a:off x="3396193" y="1489436"/>
            <a:ext cx="12741423" cy="1441449"/>
            <a:chOff x="0" y="0"/>
            <a:chExt cx="16988564" cy="1921932"/>
          </a:xfrm>
        </p:grpSpPr>
        <p:sp>
          <p:nvSpPr>
            <p:cNvPr id="6" name="Freeform 6"/>
            <p:cNvSpPr/>
            <p:nvPr/>
          </p:nvSpPr>
          <p:spPr>
            <a:xfrm>
              <a:off x="0" y="0"/>
              <a:ext cx="16988565" cy="1921932"/>
            </a:xfrm>
            <a:custGeom>
              <a:avLst/>
              <a:gdLst/>
              <a:ahLst/>
              <a:cxnLst/>
              <a:rect l="l" t="t" r="r" b="b"/>
              <a:pathLst>
                <a:path w="16988565" h="1921932">
                  <a:moveTo>
                    <a:pt x="0" y="0"/>
                  </a:moveTo>
                  <a:lnTo>
                    <a:pt x="16988565" y="0"/>
                  </a:lnTo>
                  <a:lnTo>
                    <a:pt x="16988565" y="1921932"/>
                  </a:lnTo>
                  <a:lnTo>
                    <a:pt x="0" y="1921932"/>
                  </a:lnTo>
                  <a:close/>
                </a:path>
              </a:pathLst>
            </a:custGeom>
            <a:solidFill>
              <a:srgbClr val="000000">
                <a:alpha val="0"/>
              </a:srgbClr>
            </a:solidFill>
          </p:spPr>
        </p:sp>
        <p:sp>
          <p:nvSpPr>
            <p:cNvPr id="7" name="TextBox 7"/>
            <p:cNvSpPr txBox="1"/>
            <p:nvPr/>
          </p:nvSpPr>
          <p:spPr>
            <a:xfrm>
              <a:off x="0" y="0"/>
              <a:ext cx="16988564" cy="1921932"/>
            </a:xfrm>
            <a:prstGeom prst="rect">
              <a:avLst/>
            </a:prstGeom>
          </p:spPr>
          <p:txBody>
            <a:bodyPr lIns="0" tIns="0" rIns="0" bIns="0" rtlCol="0" anchor="t"/>
            <a:lstStyle/>
            <a:p>
              <a:pPr algn="l">
                <a:lnSpc>
                  <a:spcPts val="9499"/>
                </a:lnSpc>
              </a:pPr>
              <a:r>
                <a:rPr lang="en-US" sz="9499">
                  <a:solidFill>
                    <a:srgbClr val="000000"/>
                  </a:solidFill>
                  <a:latin typeface="Arial"/>
                  <a:ea typeface="Arial"/>
                  <a:cs typeface="Arial"/>
                  <a:sym typeface="Arial"/>
                </a:rPr>
                <a:t>Conclusion</a:t>
              </a:r>
            </a:p>
          </p:txBody>
        </p:sp>
      </p:grpSp>
      <p:sp>
        <p:nvSpPr>
          <p:cNvPr id="8" name="Freeform 8"/>
          <p:cNvSpPr/>
          <p:nvPr/>
        </p:nvSpPr>
        <p:spPr>
          <a:xfrm>
            <a:off x="1266626" y="3777249"/>
            <a:ext cx="1367991" cy="2732501"/>
          </a:xfrm>
          <a:custGeom>
            <a:avLst/>
            <a:gdLst/>
            <a:ahLst/>
            <a:cxnLst/>
            <a:rect l="l" t="t" r="r" b="b"/>
            <a:pathLst>
              <a:path w="1367991" h="2732501">
                <a:moveTo>
                  <a:pt x="0" y="0"/>
                </a:moveTo>
                <a:lnTo>
                  <a:pt x="1367991" y="0"/>
                </a:lnTo>
                <a:lnTo>
                  <a:pt x="1367991" y="2732501"/>
                </a:lnTo>
                <a:lnTo>
                  <a:pt x="0" y="2732501"/>
                </a:lnTo>
                <a:lnTo>
                  <a:pt x="0" y="0"/>
                </a:lnTo>
                <a:close/>
              </a:path>
            </a:pathLst>
          </a:custGeom>
          <a:blipFill>
            <a:blip r:embed="rId3">
              <a:extLst>
                <a:ext uri="{96DAC541-7B7A-43D3-8B79-37D633B846F1}">
                  <asvg:svgBlip xmlns:asvg="http://schemas.microsoft.com/office/drawing/2016/SVG/main" r:embed="rId4"/>
                </a:ext>
              </a:extLst>
            </a:blip>
            <a:stretch>
              <a:fillRect l="-110" r="-110"/>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1028701" y="2782127"/>
            <a:ext cx="1389852" cy="4722745"/>
          </a:xfrm>
          <a:custGeom>
            <a:avLst/>
            <a:gdLst/>
            <a:ahLst/>
            <a:cxnLst/>
            <a:rect l="l" t="t" r="r" b="b"/>
            <a:pathLst>
              <a:path w="1389852" h="4722745">
                <a:moveTo>
                  <a:pt x="0" y="0"/>
                </a:moveTo>
                <a:lnTo>
                  <a:pt x="1389852" y="0"/>
                </a:lnTo>
                <a:lnTo>
                  <a:pt x="1389852" y="4722745"/>
                </a:lnTo>
                <a:lnTo>
                  <a:pt x="0" y="4722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3512702" y="3312647"/>
            <a:ext cx="13557206" cy="1435322"/>
            <a:chOff x="0" y="0"/>
            <a:chExt cx="18076275" cy="1913763"/>
          </a:xfrm>
        </p:grpSpPr>
        <p:sp>
          <p:nvSpPr>
            <p:cNvPr id="4" name="Freeform 4"/>
            <p:cNvSpPr/>
            <p:nvPr/>
          </p:nvSpPr>
          <p:spPr>
            <a:xfrm>
              <a:off x="0" y="0"/>
              <a:ext cx="18076275" cy="1913763"/>
            </a:xfrm>
            <a:custGeom>
              <a:avLst/>
              <a:gdLst/>
              <a:ahLst/>
              <a:cxnLst/>
              <a:rect l="l" t="t" r="r" b="b"/>
              <a:pathLst>
                <a:path w="18076275" h="1913763">
                  <a:moveTo>
                    <a:pt x="0" y="0"/>
                  </a:moveTo>
                  <a:lnTo>
                    <a:pt x="18076275" y="0"/>
                  </a:lnTo>
                  <a:lnTo>
                    <a:pt x="18076275" y="1913763"/>
                  </a:lnTo>
                  <a:lnTo>
                    <a:pt x="0" y="1913763"/>
                  </a:lnTo>
                  <a:close/>
                </a:path>
              </a:pathLst>
            </a:custGeom>
            <a:solidFill>
              <a:srgbClr val="000000">
                <a:alpha val="0"/>
              </a:srgbClr>
            </a:solidFill>
          </p:spPr>
        </p:sp>
        <p:sp>
          <p:nvSpPr>
            <p:cNvPr id="5" name="TextBox 5"/>
            <p:cNvSpPr txBox="1"/>
            <p:nvPr/>
          </p:nvSpPr>
          <p:spPr>
            <a:xfrm>
              <a:off x="0" y="-238125"/>
              <a:ext cx="18076275" cy="2151888"/>
            </a:xfrm>
            <a:prstGeom prst="rect">
              <a:avLst/>
            </a:prstGeom>
          </p:spPr>
          <p:txBody>
            <a:bodyPr lIns="0" tIns="0" rIns="0" bIns="0" rtlCol="0" anchor="t"/>
            <a:lstStyle/>
            <a:p>
              <a:pPr algn="l">
                <a:lnSpc>
                  <a:spcPts val="10782"/>
                </a:lnSpc>
              </a:pPr>
              <a:r>
                <a:rPr lang="en-US" sz="8294">
                  <a:solidFill>
                    <a:srgbClr val="000000"/>
                  </a:solidFill>
                  <a:latin typeface="Arial"/>
                  <a:ea typeface="Arial"/>
                  <a:cs typeface="Arial"/>
                  <a:sym typeface="Arial"/>
                </a:rPr>
                <a:t>References</a:t>
              </a:r>
            </a:p>
          </p:txBody>
        </p:sp>
      </p:grpSp>
      <p:grpSp>
        <p:nvGrpSpPr>
          <p:cNvPr id="6" name="Group 6"/>
          <p:cNvGrpSpPr/>
          <p:nvPr/>
        </p:nvGrpSpPr>
        <p:grpSpPr>
          <a:xfrm>
            <a:off x="3512702" y="5754676"/>
            <a:ext cx="13557206" cy="1041082"/>
            <a:chOff x="0" y="0"/>
            <a:chExt cx="18076275" cy="1388110"/>
          </a:xfrm>
        </p:grpSpPr>
        <p:sp>
          <p:nvSpPr>
            <p:cNvPr id="7" name="Freeform 7"/>
            <p:cNvSpPr/>
            <p:nvPr/>
          </p:nvSpPr>
          <p:spPr>
            <a:xfrm>
              <a:off x="0" y="0"/>
              <a:ext cx="18076275" cy="1388110"/>
            </a:xfrm>
            <a:custGeom>
              <a:avLst/>
              <a:gdLst/>
              <a:ahLst/>
              <a:cxnLst/>
              <a:rect l="l" t="t" r="r" b="b"/>
              <a:pathLst>
                <a:path w="18076275" h="1388110">
                  <a:moveTo>
                    <a:pt x="0" y="0"/>
                  </a:moveTo>
                  <a:lnTo>
                    <a:pt x="18076275" y="0"/>
                  </a:lnTo>
                  <a:lnTo>
                    <a:pt x="18076275" y="1388110"/>
                  </a:lnTo>
                  <a:lnTo>
                    <a:pt x="0" y="1388110"/>
                  </a:lnTo>
                  <a:close/>
                </a:path>
              </a:pathLst>
            </a:custGeom>
            <a:solidFill>
              <a:srgbClr val="000000">
                <a:alpha val="0"/>
              </a:srgbClr>
            </a:solidFill>
          </p:spPr>
        </p:sp>
        <p:sp>
          <p:nvSpPr>
            <p:cNvPr id="8" name="TextBox 8"/>
            <p:cNvSpPr txBox="1"/>
            <p:nvPr/>
          </p:nvSpPr>
          <p:spPr>
            <a:xfrm>
              <a:off x="0" y="-133350"/>
              <a:ext cx="18076275" cy="1521460"/>
            </a:xfrm>
            <a:prstGeom prst="rect">
              <a:avLst/>
            </a:prstGeom>
          </p:spPr>
          <p:txBody>
            <a:bodyPr lIns="0" tIns="0" rIns="0" bIns="0" rtlCol="0" anchor="t"/>
            <a:lstStyle/>
            <a:p>
              <a:pPr algn="l">
                <a:lnSpc>
                  <a:spcPts val="4199"/>
                </a:lnSpc>
              </a:pPr>
              <a:r>
                <a:rPr lang="en-US" sz="2799" u="sng">
                  <a:solidFill>
                    <a:srgbClr val="000000"/>
                  </a:solidFill>
                  <a:latin typeface="Arial"/>
                  <a:ea typeface="Arial"/>
                  <a:cs typeface="Arial"/>
                  <a:sym typeface="Arial"/>
                  <a:hlinkClick r:id="rId5" tooltip="https://www.gsrtc.in/site/downloads/innerPages/performance.html"/>
                </a:rPr>
                <a:t>https://www.gsrtc.in/site/downloads/innerPages/performance.html</a:t>
              </a:r>
            </a:p>
            <a:p>
              <a:pPr algn="l">
                <a:lnSpc>
                  <a:spcPts val="4199"/>
                </a:lnSpc>
              </a:pPr>
              <a:r>
                <a:rPr lang="en-US" sz="2799">
                  <a:solidFill>
                    <a:srgbClr val="000000"/>
                  </a:solidFill>
                  <a:latin typeface="Arial"/>
                  <a:ea typeface="Arial"/>
                  <a:cs typeface="Arial"/>
                  <a:sym typeface="Arial"/>
                </a:rPr>
                <a:t>https://gsrtc.in/site/</a:t>
              </a:r>
            </a:p>
          </p:txBody>
        </p:sp>
      </p:grpSp>
      <p:grpSp>
        <p:nvGrpSpPr>
          <p:cNvPr id="9" name="Group 9"/>
          <p:cNvGrpSpPr/>
          <p:nvPr/>
        </p:nvGrpSpPr>
        <p:grpSpPr>
          <a:xfrm>
            <a:off x="3512702" y="5115722"/>
            <a:ext cx="993470" cy="167340"/>
            <a:chOff x="0" y="0"/>
            <a:chExt cx="1324627" cy="223120"/>
          </a:xfrm>
        </p:grpSpPr>
        <p:sp>
          <p:nvSpPr>
            <p:cNvPr id="10" name="Freeform 10"/>
            <p:cNvSpPr/>
            <p:nvPr/>
          </p:nvSpPr>
          <p:spPr>
            <a:xfrm>
              <a:off x="0" y="0"/>
              <a:ext cx="1324610" cy="223139"/>
            </a:xfrm>
            <a:custGeom>
              <a:avLst/>
              <a:gdLst/>
              <a:ahLst/>
              <a:cxnLst/>
              <a:rect l="l" t="t" r="r" b="b"/>
              <a:pathLst>
                <a:path w="1324610" h="223139">
                  <a:moveTo>
                    <a:pt x="0" y="0"/>
                  </a:moveTo>
                  <a:lnTo>
                    <a:pt x="1324610" y="0"/>
                  </a:lnTo>
                  <a:lnTo>
                    <a:pt x="1324610" y="223139"/>
                  </a:lnTo>
                  <a:lnTo>
                    <a:pt x="0" y="223139"/>
                  </a:lnTo>
                  <a:close/>
                </a:path>
              </a:pathLst>
            </a:custGeom>
            <a:solidFill>
              <a:srgbClr val="000000"/>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3" name="Freeform 3"/>
          <p:cNvSpPr/>
          <p:nvPr/>
        </p:nvSpPr>
        <p:spPr>
          <a:xfrm>
            <a:off x="9144001" y="723900"/>
            <a:ext cx="8115309" cy="8835648"/>
          </a:xfrm>
          <a:custGeom>
            <a:avLst/>
            <a:gdLst/>
            <a:ahLst/>
            <a:cxnLst/>
            <a:rect l="l" t="t" r="r" b="b"/>
            <a:pathLst>
              <a:path w="10267168" h="6011672">
                <a:moveTo>
                  <a:pt x="0" y="0"/>
                </a:moveTo>
                <a:lnTo>
                  <a:pt x="10267168" y="0"/>
                </a:lnTo>
                <a:lnTo>
                  <a:pt x="10267168" y="6011672"/>
                </a:lnTo>
                <a:lnTo>
                  <a:pt x="0" y="6011672"/>
                </a:lnTo>
                <a:lnTo>
                  <a:pt x="0" y="0"/>
                </a:lnTo>
                <a:close/>
              </a:path>
            </a:pathLst>
          </a:custGeom>
          <a:blipFill>
            <a:blip r:embed="rId3"/>
            <a:stretch>
              <a:fillRect t="-654" b="-653"/>
            </a:stretch>
          </a:blipFill>
        </p:spPr>
        <p:txBody>
          <a:bodyPr/>
          <a:lstStyle/>
          <a:p>
            <a:endParaRPr lang="en-US" dirty="0"/>
          </a:p>
        </p:txBody>
      </p:sp>
      <p:sp>
        <p:nvSpPr>
          <p:cNvPr id="8" name="TextBox 8"/>
          <p:cNvSpPr txBox="1"/>
          <p:nvPr/>
        </p:nvSpPr>
        <p:spPr>
          <a:xfrm>
            <a:off x="1028700" y="1818446"/>
            <a:ext cx="5634415" cy="2162743"/>
          </a:xfrm>
          <a:prstGeom prst="rect">
            <a:avLst/>
          </a:prstGeom>
        </p:spPr>
        <p:txBody>
          <a:bodyPr lIns="0" tIns="0" rIns="0" bIns="0" rtlCol="0" anchor="t"/>
          <a:lstStyle/>
          <a:p>
            <a:pPr algn="l">
              <a:lnSpc>
                <a:spcPts val="7039"/>
              </a:lnSpc>
            </a:pPr>
            <a:r>
              <a:rPr lang="en-US" sz="6398" b="1" spc="-127" dirty="0">
                <a:solidFill>
                  <a:srgbClr val="000000"/>
                </a:solidFill>
                <a:latin typeface="Arsenal"/>
                <a:ea typeface="Arsenal"/>
                <a:cs typeface="Arsenal"/>
                <a:sym typeface="Arsenal"/>
              </a:rPr>
              <a:t>INDUSTRY OVERVIEW</a:t>
            </a:r>
          </a:p>
        </p:txBody>
      </p:sp>
      <p:grpSp>
        <p:nvGrpSpPr>
          <p:cNvPr id="9" name="Group 9"/>
          <p:cNvGrpSpPr/>
          <p:nvPr/>
        </p:nvGrpSpPr>
        <p:grpSpPr>
          <a:xfrm>
            <a:off x="1028700" y="4795959"/>
            <a:ext cx="8115300" cy="4763578"/>
            <a:chOff x="0" y="0"/>
            <a:chExt cx="10820400" cy="6351437"/>
          </a:xfrm>
        </p:grpSpPr>
        <p:sp>
          <p:nvSpPr>
            <p:cNvPr id="10" name="Freeform 10"/>
            <p:cNvSpPr/>
            <p:nvPr/>
          </p:nvSpPr>
          <p:spPr>
            <a:xfrm>
              <a:off x="0" y="0"/>
              <a:ext cx="10820400" cy="6351438"/>
            </a:xfrm>
            <a:custGeom>
              <a:avLst/>
              <a:gdLst/>
              <a:ahLst/>
              <a:cxnLst/>
              <a:rect l="l" t="t" r="r" b="b"/>
              <a:pathLst>
                <a:path w="10820400" h="6351438">
                  <a:moveTo>
                    <a:pt x="0" y="0"/>
                  </a:moveTo>
                  <a:lnTo>
                    <a:pt x="10820400" y="0"/>
                  </a:lnTo>
                  <a:lnTo>
                    <a:pt x="10820400" y="6351438"/>
                  </a:lnTo>
                  <a:lnTo>
                    <a:pt x="0" y="6351438"/>
                  </a:lnTo>
                  <a:close/>
                </a:path>
              </a:pathLst>
            </a:custGeom>
            <a:solidFill>
              <a:srgbClr val="000000">
                <a:alpha val="0"/>
              </a:srgbClr>
            </a:solidFill>
          </p:spPr>
        </p:sp>
        <p:sp>
          <p:nvSpPr>
            <p:cNvPr id="11" name="TextBox 11"/>
            <p:cNvSpPr txBox="1"/>
            <p:nvPr/>
          </p:nvSpPr>
          <p:spPr>
            <a:xfrm>
              <a:off x="0" y="-28575"/>
              <a:ext cx="10820400" cy="6380012"/>
            </a:xfrm>
            <a:prstGeom prst="rect">
              <a:avLst/>
            </a:prstGeom>
          </p:spPr>
          <p:txBody>
            <a:bodyPr lIns="0" tIns="0" rIns="0" bIns="0" rtlCol="0" anchor="t"/>
            <a:lstStyle/>
            <a:p>
              <a:pPr algn="l">
                <a:lnSpc>
                  <a:spcPts val="3745"/>
                </a:lnSpc>
              </a:pPr>
              <a:r>
                <a:rPr lang="en-US" sz="2881">
                  <a:solidFill>
                    <a:srgbClr val="000000"/>
                  </a:solidFill>
                  <a:latin typeface="Radley"/>
                  <a:ea typeface="Radley"/>
                  <a:cs typeface="Radley"/>
                  <a:sym typeface="Radley"/>
                </a:rPr>
                <a:t>The data indicates a decline in operational efficiency and earnings during 2020-21, likely due to the COVID-19 pandemic, followed by a gradual recovery in 2021-22 and 2022. Fleet utilization and the number of passengers have shown improvement post-pandemic, but key metrics like vehicle utilization and fuel efficiency remain relatively stable. Total traffic earnings are recovering but haven't yet reached pre-pandemic levels.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4" name="TextBox 4"/>
          <p:cNvSpPr txBox="1"/>
          <p:nvPr/>
        </p:nvSpPr>
        <p:spPr>
          <a:xfrm>
            <a:off x="2210699" y="1862733"/>
            <a:ext cx="8022194" cy="1660029"/>
          </a:xfrm>
          <a:prstGeom prst="rect">
            <a:avLst/>
          </a:prstGeom>
        </p:spPr>
        <p:txBody>
          <a:bodyPr lIns="0" tIns="0" rIns="0" bIns="0" rtlCol="0" anchor="t"/>
          <a:lstStyle/>
          <a:p>
            <a:pPr algn="l">
              <a:lnSpc>
                <a:spcPts val="5922"/>
              </a:lnSpc>
            </a:pPr>
            <a:r>
              <a:rPr lang="en-US" sz="5639" dirty="0">
                <a:solidFill>
                  <a:srgbClr val="000000"/>
                </a:solidFill>
                <a:latin typeface="Arial"/>
                <a:ea typeface="Arial"/>
                <a:cs typeface="Arial"/>
                <a:sym typeface="Arial"/>
              </a:rPr>
              <a:t>Objectives and SPSS Analysis Overview</a:t>
            </a:r>
          </a:p>
        </p:txBody>
      </p:sp>
      <p:grpSp>
        <p:nvGrpSpPr>
          <p:cNvPr id="5" name="Group 5"/>
          <p:cNvGrpSpPr/>
          <p:nvPr/>
        </p:nvGrpSpPr>
        <p:grpSpPr>
          <a:xfrm>
            <a:off x="2210699" y="4633566"/>
            <a:ext cx="13866603" cy="4540808"/>
            <a:chOff x="0" y="-76200"/>
            <a:chExt cx="18488804" cy="6054410"/>
          </a:xfrm>
        </p:grpSpPr>
        <p:sp>
          <p:nvSpPr>
            <p:cNvPr id="6" name="Freeform 6"/>
            <p:cNvSpPr/>
            <p:nvPr/>
          </p:nvSpPr>
          <p:spPr>
            <a:xfrm>
              <a:off x="0" y="0"/>
              <a:ext cx="18488803" cy="5978210"/>
            </a:xfrm>
            <a:custGeom>
              <a:avLst/>
              <a:gdLst/>
              <a:ahLst/>
              <a:cxnLst/>
              <a:rect l="l" t="t" r="r" b="b"/>
              <a:pathLst>
                <a:path w="18488803" h="5978210">
                  <a:moveTo>
                    <a:pt x="0" y="0"/>
                  </a:moveTo>
                  <a:lnTo>
                    <a:pt x="18488803" y="0"/>
                  </a:lnTo>
                  <a:lnTo>
                    <a:pt x="18488803" y="5978210"/>
                  </a:lnTo>
                  <a:lnTo>
                    <a:pt x="0" y="5978210"/>
                  </a:lnTo>
                  <a:close/>
                </a:path>
              </a:pathLst>
            </a:custGeom>
            <a:solidFill>
              <a:srgbClr val="000000">
                <a:alpha val="0"/>
              </a:srgbClr>
            </a:solidFill>
          </p:spPr>
        </p:sp>
        <p:sp>
          <p:nvSpPr>
            <p:cNvPr id="7" name="TextBox 7"/>
            <p:cNvSpPr txBox="1"/>
            <p:nvPr/>
          </p:nvSpPr>
          <p:spPr>
            <a:xfrm>
              <a:off x="0" y="-76200"/>
              <a:ext cx="18488804" cy="6054409"/>
            </a:xfrm>
            <a:prstGeom prst="rect">
              <a:avLst/>
            </a:prstGeom>
          </p:spPr>
          <p:txBody>
            <a:bodyPr lIns="0" tIns="0" rIns="0" bIns="0" rtlCol="0" anchor="t"/>
            <a:lstStyle/>
            <a:p>
              <a:pPr algn="l">
                <a:lnSpc>
                  <a:spcPts val="2769"/>
                </a:lnSpc>
              </a:pPr>
              <a:r>
                <a:rPr lang="en-US" sz="1978" dirty="0">
                  <a:solidFill>
                    <a:srgbClr val="000000"/>
                  </a:solidFill>
                  <a:latin typeface="Arial"/>
                  <a:ea typeface="Arial"/>
                  <a:cs typeface="Arial"/>
                  <a:sym typeface="Arial"/>
                </a:rPr>
                <a:t>•Objectives of the Analysis:</a:t>
              </a:r>
            </a:p>
            <a:p>
              <a:pPr algn="l">
                <a:lnSpc>
                  <a:spcPts val="2769"/>
                </a:lnSpc>
              </a:pPr>
              <a:r>
                <a:rPr lang="en-US" sz="1978" dirty="0">
                  <a:solidFill>
                    <a:srgbClr val="000000"/>
                  </a:solidFill>
                  <a:latin typeface="Arial"/>
                  <a:ea typeface="Arial"/>
                  <a:cs typeface="Arial"/>
                  <a:sym typeface="Arial"/>
                </a:rPr>
                <a:t>Evaluate customer satisfaction using the SERVQUAL model (Tangibles, Reliability, Responsiveness, Assurance, Empathy).</a:t>
              </a:r>
            </a:p>
            <a:p>
              <a:pPr algn="l">
                <a:lnSpc>
                  <a:spcPts val="2769"/>
                </a:lnSpc>
              </a:pPr>
              <a:endParaRPr lang="en-US" sz="1978" dirty="0">
                <a:solidFill>
                  <a:srgbClr val="000000"/>
                </a:solidFill>
                <a:latin typeface="Arial"/>
                <a:ea typeface="Arial"/>
                <a:cs typeface="Arial"/>
                <a:sym typeface="Arial"/>
              </a:endParaRPr>
            </a:p>
            <a:p>
              <a:pPr algn="l">
                <a:lnSpc>
                  <a:spcPts val="2769"/>
                </a:lnSpc>
              </a:pPr>
              <a:r>
                <a:rPr lang="en-US" sz="1978" dirty="0">
                  <a:solidFill>
                    <a:srgbClr val="000000"/>
                  </a:solidFill>
                  <a:latin typeface="Arial"/>
                  <a:ea typeface="Arial"/>
                  <a:cs typeface="Arial"/>
                  <a:sym typeface="Arial"/>
                </a:rPr>
                <a:t>•Identify gaps between passenger expectations and service quality.</a:t>
              </a:r>
            </a:p>
            <a:p>
              <a:pPr algn="l">
                <a:lnSpc>
                  <a:spcPts val="2769"/>
                </a:lnSpc>
              </a:pPr>
              <a:endParaRPr lang="en-US" sz="1978" dirty="0">
                <a:solidFill>
                  <a:srgbClr val="000000"/>
                </a:solidFill>
                <a:latin typeface="Arial"/>
                <a:ea typeface="Arial"/>
                <a:cs typeface="Arial"/>
                <a:sym typeface="Arial"/>
              </a:endParaRPr>
            </a:p>
            <a:p>
              <a:pPr algn="l">
                <a:lnSpc>
                  <a:spcPts val="2769"/>
                </a:lnSpc>
              </a:pPr>
              <a:r>
                <a:rPr lang="en-US" sz="1978" dirty="0">
                  <a:solidFill>
                    <a:srgbClr val="000000"/>
                  </a:solidFill>
                  <a:latin typeface="Arial"/>
                  <a:ea typeface="Arial"/>
                  <a:cs typeface="Arial"/>
                  <a:sym typeface="Arial"/>
                </a:rPr>
                <a:t>•Provide recommendations for service improvement based on data insights.</a:t>
              </a:r>
            </a:p>
            <a:p>
              <a:pPr algn="l">
                <a:lnSpc>
                  <a:spcPts val="2769"/>
                </a:lnSpc>
              </a:pPr>
              <a:endParaRPr lang="en-US" sz="1978" dirty="0">
                <a:solidFill>
                  <a:srgbClr val="000000"/>
                </a:solidFill>
                <a:latin typeface="Arial"/>
                <a:ea typeface="Arial"/>
                <a:cs typeface="Arial"/>
                <a:sym typeface="Arial"/>
              </a:endParaRPr>
            </a:p>
            <a:p>
              <a:pPr algn="l">
                <a:lnSpc>
                  <a:spcPts val="2769"/>
                </a:lnSpc>
              </a:pPr>
              <a:r>
                <a:rPr lang="en-US" sz="1978" dirty="0">
                  <a:solidFill>
                    <a:srgbClr val="000000"/>
                  </a:solidFill>
                  <a:latin typeface="Arial"/>
                  <a:ea typeface="Arial"/>
                  <a:cs typeface="Arial"/>
                  <a:sym typeface="Arial"/>
                </a:rPr>
                <a:t>•Purpose of Using SPSS for Statistical Analysis:</a:t>
              </a:r>
            </a:p>
            <a:p>
              <a:pPr algn="l">
                <a:lnSpc>
                  <a:spcPts val="2769"/>
                </a:lnSpc>
              </a:pPr>
              <a:endParaRPr lang="en-US" sz="1978" dirty="0">
                <a:solidFill>
                  <a:srgbClr val="000000"/>
                </a:solidFill>
                <a:latin typeface="Arial"/>
                <a:ea typeface="Arial"/>
                <a:cs typeface="Arial"/>
                <a:sym typeface="Arial"/>
              </a:endParaRPr>
            </a:p>
            <a:p>
              <a:pPr algn="l">
                <a:lnSpc>
                  <a:spcPts val="2769"/>
                </a:lnSpc>
              </a:pPr>
              <a:r>
                <a:rPr lang="en-US" sz="1978" dirty="0">
                  <a:solidFill>
                    <a:srgbClr val="000000"/>
                  </a:solidFill>
                  <a:latin typeface="Arial"/>
                  <a:ea typeface="Arial"/>
                  <a:cs typeface="Arial"/>
                  <a:sym typeface="Arial"/>
                </a:rPr>
                <a:t>•SPSS was used to analyze survey responses from 217 participants, helping to quantify perceptions of GSRTC’s service quality.</a:t>
              </a:r>
            </a:p>
            <a:p>
              <a:pPr algn="l">
                <a:lnSpc>
                  <a:spcPts val="2769"/>
                </a:lnSpc>
              </a:pPr>
              <a:endParaRPr lang="en-US" sz="1978" dirty="0">
                <a:solidFill>
                  <a:srgbClr val="000000"/>
                </a:solidFill>
                <a:latin typeface="Arial"/>
                <a:ea typeface="Arial"/>
                <a:cs typeface="Arial"/>
                <a:sym typeface="Arial"/>
              </a:endParaRPr>
            </a:p>
            <a:p>
              <a:pPr algn="l">
                <a:lnSpc>
                  <a:spcPts val="2769"/>
                </a:lnSpc>
              </a:pPr>
              <a:r>
                <a:rPr lang="en-US" sz="1978" dirty="0">
                  <a:solidFill>
                    <a:srgbClr val="000000"/>
                  </a:solidFill>
                  <a:latin typeface="Arial"/>
                  <a:ea typeface="Arial"/>
                  <a:cs typeface="Arial"/>
                  <a:sym typeface="Arial"/>
                </a:rPr>
                <a:t>•Enables detailed statistical tests to identify significant trends in customer satisfaction.</a:t>
              </a:r>
            </a:p>
          </p:txBody>
        </p:sp>
      </p:grpSp>
      <p:grpSp>
        <p:nvGrpSpPr>
          <p:cNvPr id="8" name="Group 8"/>
          <p:cNvGrpSpPr/>
          <p:nvPr/>
        </p:nvGrpSpPr>
        <p:grpSpPr>
          <a:xfrm>
            <a:off x="2191649" y="4050061"/>
            <a:ext cx="13882195" cy="38100"/>
            <a:chOff x="0" y="0"/>
            <a:chExt cx="18509593" cy="50800"/>
          </a:xfrm>
        </p:grpSpPr>
        <p:sp>
          <p:nvSpPr>
            <p:cNvPr id="9" name="Freeform 9"/>
            <p:cNvSpPr/>
            <p:nvPr/>
          </p:nvSpPr>
          <p:spPr>
            <a:xfrm>
              <a:off x="25400" y="0"/>
              <a:ext cx="18458814" cy="50800"/>
            </a:xfrm>
            <a:custGeom>
              <a:avLst/>
              <a:gdLst/>
              <a:ahLst/>
              <a:cxnLst/>
              <a:rect l="l" t="t" r="r" b="b"/>
              <a:pathLst>
                <a:path w="18458814" h="50800">
                  <a:moveTo>
                    <a:pt x="0" y="0"/>
                  </a:moveTo>
                  <a:lnTo>
                    <a:pt x="18458814" y="0"/>
                  </a:lnTo>
                  <a:lnTo>
                    <a:pt x="18458814" y="50800"/>
                  </a:lnTo>
                  <a:lnTo>
                    <a:pt x="0" y="50800"/>
                  </a:lnTo>
                  <a:close/>
                </a:path>
              </a:pathLst>
            </a:custGeom>
            <a:solidFill>
              <a:srgbClr val="423E3A"/>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4" name="TextBox 4"/>
          <p:cNvSpPr txBox="1"/>
          <p:nvPr/>
        </p:nvSpPr>
        <p:spPr>
          <a:xfrm>
            <a:off x="623400" y="890050"/>
            <a:ext cx="9206400" cy="1145400"/>
          </a:xfrm>
          <a:prstGeom prst="rect">
            <a:avLst/>
          </a:prstGeom>
        </p:spPr>
        <p:txBody>
          <a:bodyPr lIns="0" tIns="0" rIns="0" bIns="0" rtlCol="0" anchor="t"/>
          <a:lstStyle/>
          <a:p>
            <a:pPr algn="l">
              <a:lnSpc>
                <a:spcPts val="6047"/>
              </a:lnSpc>
            </a:pPr>
            <a:r>
              <a:rPr lang="en-US" sz="5039" dirty="0">
                <a:solidFill>
                  <a:srgbClr val="000000"/>
                </a:solidFill>
                <a:latin typeface="Georgia Pro"/>
                <a:ea typeface="Georgia Pro"/>
                <a:cs typeface="Georgia Pro"/>
                <a:sym typeface="Georgia Pro"/>
              </a:rPr>
              <a:t> Frequency Analysis </a:t>
            </a:r>
          </a:p>
        </p:txBody>
      </p:sp>
      <p:grpSp>
        <p:nvGrpSpPr>
          <p:cNvPr id="5" name="Group 5"/>
          <p:cNvGrpSpPr/>
          <p:nvPr/>
        </p:nvGrpSpPr>
        <p:grpSpPr>
          <a:xfrm>
            <a:off x="623400" y="7641119"/>
            <a:ext cx="16840800" cy="5258381"/>
            <a:chOff x="0" y="0"/>
            <a:chExt cx="22454400" cy="7011175"/>
          </a:xfrm>
        </p:grpSpPr>
        <p:sp>
          <p:nvSpPr>
            <p:cNvPr id="6" name="Freeform 6"/>
            <p:cNvSpPr/>
            <p:nvPr/>
          </p:nvSpPr>
          <p:spPr>
            <a:xfrm>
              <a:off x="0" y="0"/>
              <a:ext cx="22454400" cy="7011175"/>
            </a:xfrm>
            <a:custGeom>
              <a:avLst/>
              <a:gdLst/>
              <a:ahLst/>
              <a:cxnLst/>
              <a:rect l="l" t="t" r="r" b="b"/>
              <a:pathLst>
                <a:path w="22454400" h="7011175">
                  <a:moveTo>
                    <a:pt x="0" y="0"/>
                  </a:moveTo>
                  <a:lnTo>
                    <a:pt x="22454400" y="0"/>
                  </a:lnTo>
                  <a:lnTo>
                    <a:pt x="22454400" y="7011175"/>
                  </a:lnTo>
                  <a:lnTo>
                    <a:pt x="0" y="7011175"/>
                  </a:lnTo>
                  <a:close/>
                </a:path>
              </a:pathLst>
            </a:custGeom>
            <a:solidFill>
              <a:srgbClr val="000000">
                <a:alpha val="0"/>
              </a:srgbClr>
            </a:solidFill>
          </p:spPr>
        </p:sp>
        <p:sp>
          <p:nvSpPr>
            <p:cNvPr id="7" name="TextBox 7"/>
            <p:cNvSpPr txBox="1"/>
            <p:nvPr/>
          </p:nvSpPr>
          <p:spPr>
            <a:xfrm>
              <a:off x="0" y="-104775"/>
              <a:ext cx="22454400" cy="7115950"/>
            </a:xfrm>
            <a:prstGeom prst="rect">
              <a:avLst/>
            </a:prstGeom>
          </p:spPr>
          <p:txBody>
            <a:bodyPr lIns="0" tIns="0" rIns="0" bIns="0" rtlCol="0" anchor="t"/>
            <a:lstStyle/>
            <a:p>
              <a:pPr algn="l">
                <a:lnSpc>
                  <a:spcPts val="3863"/>
                </a:lnSpc>
              </a:pPr>
              <a:r>
                <a:rPr lang="en-US" sz="2799">
                  <a:solidFill>
                    <a:srgbClr val="000000"/>
                  </a:solidFill>
                  <a:latin typeface="Arial"/>
                  <a:ea typeface="Arial"/>
                  <a:cs typeface="Arial"/>
                  <a:sym typeface="Arial"/>
                </a:rPr>
                <a:t>The majority (79.3%) of GSRTC users are below 40 years, with the largest group (55.2%) aged 20 to &lt;40. Younger users (&lt;20) make up 24.1%, while middle-aged (16.3%) and senior citizens (4.4%) are fewer. This indicates GSRTC services are most popular among young adults.</a:t>
              </a:r>
            </a:p>
          </p:txBody>
        </p:sp>
      </p:grpSp>
      <p:graphicFrame>
        <p:nvGraphicFramePr>
          <p:cNvPr id="10" name="Table 10"/>
          <p:cNvGraphicFramePr>
            <a:graphicFrameLocks noGrp="1"/>
          </p:cNvGraphicFramePr>
          <p:nvPr/>
        </p:nvGraphicFramePr>
        <p:xfrm>
          <a:off x="623400" y="3103000"/>
          <a:ext cx="9601200" cy="3898899"/>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gridCol w="1600200">
                  <a:extLst>
                    <a:ext uri="{9D8B030D-6E8A-4147-A177-3AD203B41FA5}">
                      <a16:colId xmlns:a16="http://schemas.microsoft.com/office/drawing/2014/main" val="20005"/>
                    </a:ext>
                  </a:extLst>
                </a:gridCol>
              </a:tblGrid>
              <a:tr h="533179">
                <a:tc>
                  <a:txBody>
                    <a:bodyPr/>
                    <a:lstStyle/>
                    <a:p>
                      <a:pPr algn="l">
                        <a:lnSpc>
                          <a:spcPts val="2760"/>
                        </a:lnSpc>
                        <a:defRPr/>
                      </a:pPr>
                      <a:r>
                        <a:rPr lang="en-US" sz="2000">
                          <a:solidFill>
                            <a:srgbClr val="000000"/>
                          </a:solidFill>
                          <a:latin typeface="Arial"/>
                          <a:ea typeface="Arial"/>
                          <a:cs typeface="Arial"/>
                          <a:sym typeface="Arial"/>
                        </a:rPr>
                        <a:t>Age</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79521">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Frequency</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Percent</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Valid Percent</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Cumulative Percent</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3483">
                <a:tc>
                  <a:txBody>
                    <a:bodyPr/>
                    <a:lstStyle/>
                    <a:p>
                      <a:pPr algn="l">
                        <a:lnSpc>
                          <a:spcPts val="2760"/>
                        </a:lnSpc>
                        <a:defRPr/>
                      </a:pPr>
                      <a:r>
                        <a:rPr lang="en-US" sz="2000">
                          <a:solidFill>
                            <a:srgbClr val="000000"/>
                          </a:solidFill>
                          <a:latin typeface="Arial"/>
                          <a:ea typeface="Arial"/>
                          <a:cs typeface="Arial"/>
                          <a:sym typeface="Arial"/>
                        </a:rPr>
                        <a:t>Valid</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&lt;20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49</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24.1</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24.1</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24.1</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3179">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20 to &lt;40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112</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55.2</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55.2</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79.3</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3179">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40 to 60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33</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16.3</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16.3</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95.6</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3179">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&gt;60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9</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4.4</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4.4</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33179">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Total</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203</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0071" marR="30071" marT="30071" marB="30071"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026" name="Picture 2">
            <a:extLst>
              <a:ext uri="{FF2B5EF4-FFF2-40B4-BE49-F238E27FC236}">
                <a16:creationId xmlns:a16="http://schemas.microsoft.com/office/drawing/2014/main" id="{F0241942-9A83-0300-D2CE-642C897A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4715" y="1943100"/>
            <a:ext cx="7896225" cy="5058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aphicFrame>
        <p:nvGraphicFramePr>
          <p:cNvPr id="4" name="Table 4"/>
          <p:cNvGraphicFramePr>
            <a:graphicFrameLocks noGrp="1"/>
          </p:cNvGraphicFramePr>
          <p:nvPr/>
        </p:nvGraphicFramePr>
        <p:xfrm>
          <a:off x="40300" y="1468325"/>
          <a:ext cx="8686800" cy="4406900"/>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tblGrid>
              <a:tr h="1583511">
                <a:tc>
                  <a:txBody>
                    <a:bodyPr/>
                    <a:lstStyle/>
                    <a:p>
                      <a:pPr algn="l">
                        <a:lnSpc>
                          <a:spcPts val="2760"/>
                        </a:lnSpc>
                        <a:defRPr/>
                      </a:pPr>
                      <a:r>
                        <a:rPr lang="en-US" sz="2000">
                          <a:solidFill>
                            <a:srgbClr val="000000"/>
                          </a:solidFill>
                          <a:latin typeface="Arial"/>
                          <a:ea typeface="Arial"/>
                          <a:cs typeface="Arial"/>
                          <a:sym typeface="Arial"/>
                        </a:rPr>
                        <a:t>Frequncy of using GSRTC service</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Frequency</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Percent</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Valid Percent</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Cumulative Percent</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23089">
                <a:tc>
                  <a:txBody>
                    <a:bodyPr/>
                    <a:lstStyle/>
                    <a:p>
                      <a:pPr algn="l">
                        <a:lnSpc>
                          <a:spcPts val="2760"/>
                        </a:lnSpc>
                        <a:defRPr/>
                      </a:pPr>
                      <a:r>
                        <a:rPr lang="en-US" sz="2000">
                          <a:solidFill>
                            <a:srgbClr val="000000"/>
                          </a:solidFill>
                          <a:latin typeface="Arial"/>
                          <a:ea typeface="Arial"/>
                          <a:cs typeface="Arial"/>
                          <a:sym typeface="Arial"/>
                        </a:rPr>
                        <a:t>Valid</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Several times a week</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dirty="0">
                          <a:solidFill>
                            <a:srgbClr val="000000"/>
                          </a:solidFill>
                          <a:latin typeface="Arial"/>
                          <a:ea typeface="Arial"/>
                          <a:cs typeface="Arial"/>
                          <a:sym typeface="Arial"/>
                        </a:rPr>
                        <a:t>63</a:t>
                      </a:r>
                      <a:endParaRPr lang="en-US" sz="1100" dirty="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31</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31</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31</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9296">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A few times per month</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dirty="0">
                          <a:solidFill>
                            <a:srgbClr val="000000"/>
                          </a:solidFill>
                          <a:latin typeface="Arial"/>
                          <a:ea typeface="Arial"/>
                          <a:cs typeface="Arial"/>
                          <a:sym typeface="Arial"/>
                        </a:rPr>
                        <a:t>96</a:t>
                      </a:r>
                      <a:endParaRPr lang="en-US" sz="1100" dirty="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47.3</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47.3</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78.3</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5502">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Rarely</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44</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21.7</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21.7</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5502">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Total</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203</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5" name="Group 5"/>
          <p:cNvGrpSpPr/>
          <p:nvPr/>
        </p:nvGrpSpPr>
        <p:grpSpPr>
          <a:xfrm>
            <a:off x="83518" y="7581900"/>
            <a:ext cx="17104700" cy="2091374"/>
            <a:chOff x="0" y="-19049"/>
            <a:chExt cx="22806267" cy="2788499"/>
          </a:xfrm>
        </p:grpSpPr>
        <p:sp>
          <p:nvSpPr>
            <p:cNvPr id="6" name="Freeform 6"/>
            <p:cNvSpPr/>
            <p:nvPr/>
          </p:nvSpPr>
          <p:spPr>
            <a:xfrm>
              <a:off x="0" y="0"/>
              <a:ext cx="12438400" cy="2769450"/>
            </a:xfrm>
            <a:custGeom>
              <a:avLst/>
              <a:gdLst/>
              <a:ahLst/>
              <a:cxnLst/>
              <a:rect l="l" t="t" r="r" b="b"/>
              <a:pathLst>
                <a:path w="12438400" h="2769450">
                  <a:moveTo>
                    <a:pt x="0" y="0"/>
                  </a:moveTo>
                  <a:lnTo>
                    <a:pt x="12438400" y="0"/>
                  </a:lnTo>
                  <a:lnTo>
                    <a:pt x="12438400" y="2769450"/>
                  </a:lnTo>
                  <a:lnTo>
                    <a:pt x="0" y="2769450"/>
                  </a:lnTo>
                  <a:close/>
                </a:path>
              </a:pathLst>
            </a:custGeom>
            <a:solidFill>
              <a:srgbClr val="000000">
                <a:alpha val="0"/>
              </a:srgbClr>
            </a:solidFill>
          </p:spPr>
        </p:sp>
        <p:sp>
          <p:nvSpPr>
            <p:cNvPr id="7" name="TextBox 7"/>
            <p:cNvSpPr txBox="1"/>
            <p:nvPr/>
          </p:nvSpPr>
          <p:spPr>
            <a:xfrm>
              <a:off x="0" y="-19049"/>
              <a:ext cx="22806267" cy="2788499"/>
            </a:xfrm>
            <a:prstGeom prst="rect">
              <a:avLst/>
            </a:prstGeom>
          </p:spPr>
          <p:txBody>
            <a:bodyPr lIns="0" tIns="0" rIns="0" bIns="0" rtlCol="0" anchor="t"/>
            <a:lstStyle/>
            <a:p>
              <a:pPr algn="l">
                <a:lnSpc>
                  <a:spcPts val="2640"/>
                </a:lnSpc>
              </a:pPr>
              <a:r>
                <a:rPr lang="en-US" sz="2200" dirty="0">
                  <a:solidFill>
                    <a:srgbClr val="000000"/>
                  </a:solidFill>
                  <a:latin typeface="Arimo"/>
                  <a:ea typeface="Arimo"/>
                  <a:cs typeface="Arimo"/>
                  <a:sym typeface="Arimo"/>
                </a:rPr>
                <a:t>The survey shows that the highest number of respondents (around 100) use GSRTC services a few times per month. Approximately 65 respondents travel several times a week, while around 45 respondents use the service rarely. This indicates that most users rely on GSRTC for occasional travel rather than daily commuting.</a:t>
              </a:r>
            </a:p>
          </p:txBody>
        </p:sp>
      </p:grpSp>
      <p:sp>
        <p:nvSpPr>
          <p:cNvPr id="9" name="TextBox 8">
            <a:extLst>
              <a:ext uri="{FF2B5EF4-FFF2-40B4-BE49-F238E27FC236}">
                <a16:creationId xmlns:a16="http://schemas.microsoft.com/office/drawing/2014/main" id="{462FDE9C-613C-640A-322F-23A68A53C542}"/>
              </a:ext>
            </a:extLst>
          </p:cNvPr>
          <p:cNvSpPr txBox="1"/>
          <p:nvPr/>
        </p:nvSpPr>
        <p:spPr>
          <a:xfrm>
            <a:off x="-96671" y="447913"/>
            <a:ext cx="9219062" cy="820289"/>
          </a:xfrm>
          <a:prstGeom prst="rect">
            <a:avLst/>
          </a:prstGeom>
          <a:noFill/>
        </p:spPr>
        <p:txBody>
          <a:bodyPr wrap="square">
            <a:spAutoFit/>
          </a:bodyPr>
          <a:lstStyle/>
          <a:p>
            <a:pPr algn="l">
              <a:lnSpc>
                <a:spcPts val="6047"/>
              </a:lnSpc>
            </a:pPr>
            <a:r>
              <a:rPr lang="en-US" sz="1800" dirty="0">
                <a:solidFill>
                  <a:srgbClr val="000000"/>
                </a:solidFill>
                <a:latin typeface="Georgia Pro"/>
                <a:ea typeface="Georgia Pro"/>
                <a:cs typeface="Georgia Pro"/>
                <a:sym typeface="Georgia Pro"/>
              </a:rPr>
              <a:t> </a:t>
            </a:r>
            <a:r>
              <a:rPr lang="en-US" sz="4400" b="1" dirty="0">
                <a:solidFill>
                  <a:srgbClr val="000000"/>
                </a:solidFill>
                <a:latin typeface="Georgia Pro"/>
                <a:ea typeface="Georgia Pro"/>
                <a:cs typeface="Georgia Pro"/>
                <a:sym typeface="Georgia Pro"/>
              </a:rPr>
              <a:t>Frequency Analysis </a:t>
            </a:r>
            <a:endParaRPr lang="en-US" sz="1800" b="1" dirty="0">
              <a:solidFill>
                <a:srgbClr val="000000"/>
              </a:solidFill>
              <a:latin typeface="Georgia Pro"/>
              <a:ea typeface="Georgia Pro"/>
              <a:cs typeface="Georgia Pro"/>
              <a:sym typeface="Georgia Pro"/>
            </a:endParaRPr>
          </a:p>
        </p:txBody>
      </p:sp>
      <p:pic>
        <p:nvPicPr>
          <p:cNvPr id="2050" name="Picture 2">
            <a:extLst>
              <a:ext uri="{FF2B5EF4-FFF2-40B4-BE49-F238E27FC236}">
                <a16:creationId xmlns:a16="http://schemas.microsoft.com/office/drawing/2014/main" id="{AD568CE4-D865-FFB8-E18D-7B2B4A6B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1468325"/>
            <a:ext cx="838200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480150" y="7816687"/>
            <a:ext cx="17041200" cy="6875662"/>
            <a:chOff x="0" y="0"/>
            <a:chExt cx="22721600" cy="9167550"/>
          </a:xfrm>
        </p:grpSpPr>
        <p:sp>
          <p:nvSpPr>
            <p:cNvPr id="3" name="Freeform 3"/>
            <p:cNvSpPr/>
            <p:nvPr/>
          </p:nvSpPr>
          <p:spPr>
            <a:xfrm>
              <a:off x="0" y="0"/>
              <a:ext cx="22721601" cy="9167550"/>
            </a:xfrm>
            <a:custGeom>
              <a:avLst/>
              <a:gdLst/>
              <a:ahLst/>
              <a:cxnLst/>
              <a:rect l="l" t="t" r="r" b="b"/>
              <a:pathLst>
                <a:path w="22721601" h="9167550">
                  <a:moveTo>
                    <a:pt x="0" y="0"/>
                  </a:moveTo>
                  <a:lnTo>
                    <a:pt x="22721601" y="0"/>
                  </a:lnTo>
                  <a:lnTo>
                    <a:pt x="22721601" y="9167550"/>
                  </a:lnTo>
                  <a:lnTo>
                    <a:pt x="0" y="9167550"/>
                  </a:lnTo>
                  <a:close/>
                </a:path>
              </a:pathLst>
            </a:custGeom>
            <a:solidFill>
              <a:srgbClr val="000000">
                <a:alpha val="0"/>
              </a:srgbClr>
            </a:solidFill>
          </p:spPr>
        </p:sp>
        <p:sp>
          <p:nvSpPr>
            <p:cNvPr id="4" name="TextBox 4"/>
            <p:cNvSpPr txBox="1"/>
            <p:nvPr/>
          </p:nvSpPr>
          <p:spPr>
            <a:xfrm>
              <a:off x="0" y="-57150"/>
              <a:ext cx="22721600" cy="9224700"/>
            </a:xfrm>
            <a:prstGeom prst="rect">
              <a:avLst/>
            </a:prstGeom>
          </p:spPr>
          <p:txBody>
            <a:bodyPr lIns="0" tIns="0" rIns="0" bIns="0" rtlCol="0" anchor="t"/>
            <a:lstStyle/>
            <a:p>
              <a:pPr algn="l">
                <a:lnSpc>
                  <a:spcPts val="3036"/>
                </a:lnSpc>
              </a:pPr>
              <a:r>
                <a:rPr lang="en-US" sz="2200">
                  <a:solidFill>
                    <a:srgbClr val="000000"/>
                  </a:solidFill>
                  <a:latin typeface="Arimo"/>
                  <a:ea typeface="Arimo"/>
                  <a:cs typeface="Arimo"/>
                  <a:sym typeface="Arimo"/>
                </a:rPr>
                <a:t>The most preferred method for booking GSRTC tickets is the mobile app (38.9%, 79 respondents), followed by the online website (31.5%, 64 respondents). The ticket counter is the least used method (29.6%, 60 respondents). This indicates a strong shift toward digital booking options over traditional counters. </a:t>
              </a:r>
            </a:p>
          </p:txBody>
        </p:sp>
      </p:grpSp>
      <p:grpSp>
        <p:nvGrpSpPr>
          <p:cNvPr id="5" name="Group 5"/>
          <p:cNvGrpSpPr/>
          <p:nvPr/>
        </p:nvGrpSpPr>
        <p:grpSpPr>
          <a:xfrm>
            <a:off x="9244850" y="1450950"/>
            <a:ext cx="9043152" cy="5336950"/>
            <a:chOff x="0" y="0"/>
            <a:chExt cx="12057536" cy="7115933"/>
          </a:xfrm>
        </p:grpSpPr>
        <p:sp>
          <p:nvSpPr>
            <p:cNvPr id="6" name="Freeform 6"/>
            <p:cNvSpPr/>
            <p:nvPr/>
          </p:nvSpPr>
          <p:spPr>
            <a:xfrm>
              <a:off x="0" y="0"/>
              <a:ext cx="12057507" cy="7115937"/>
            </a:xfrm>
            <a:custGeom>
              <a:avLst/>
              <a:gdLst/>
              <a:ahLst/>
              <a:cxnLst/>
              <a:rect l="l" t="t" r="r" b="b"/>
              <a:pathLst>
                <a:path w="12057507" h="7115937">
                  <a:moveTo>
                    <a:pt x="0" y="0"/>
                  </a:moveTo>
                  <a:lnTo>
                    <a:pt x="12057507" y="0"/>
                  </a:lnTo>
                  <a:lnTo>
                    <a:pt x="12057507" y="7115937"/>
                  </a:lnTo>
                  <a:lnTo>
                    <a:pt x="0" y="7115937"/>
                  </a:lnTo>
                  <a:lnTo>
                    <a:pt x="0" y="0"/>
                  </a:lnTo>
                  <a:close/>
                </a:path>
              </a:pathLst>
            </a:custGeom>
            <a:blipFill>
              <a:blip r:embed="rId3"/>
              <a:stretch>
                <a:fillRect/>
              </a:stretch>
            </a:blipFill>
          </p:spPr>
        </p:sp>
      </p:grpSp>
      <p:graphicFrame>
        <p:nvGraphicFramePr>
          <p:cNvPr id="7" name="Table 7"/>
          <p:cNvGraphicFramePr>
            <a:graphicFrameLocks noGrp="1"/>
          </p:cNvGraphicFramePr>
          <p:nvPr/>
        </p:nvGraphicFramePr>
        <p:xfrm>
          <a:off x="480150" y="1289750"/>
          <a:ext cx="7924800" cy="556259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320800">
                  <a:extLst>
                    <a:ext uri="{9D8B030D-6E8A-4147-A177-3AD203B41FA5}">
                      <a16:colId xmlns:a16="http://schemas.microsoft.com/office/drawing/2014/main" val="20004"/>
                    </a:ext>
                  </a:extLst>
                </a:gridCol>
                <a:gridCol w="1320800">
                  <a:extLst>
                    <a:ext uri="{9D8B030D-6E8A-4147-A177-3AD203B41FA5}">
                      <a16:colId xmlns:a16="http://schemas.microsoft.com/office/drawing/2014/main" val="20005"/>
                    </a:ext>
                  </a:extLst>
                </a:gridCol>
              </a:tblGrid>
              <a:tr h="1554288">
                <a:tc>
                  <a:txBody>
                    <a:bodyPr/>
                    <a:lstStyle/>
                    <a:p>
                      <a:pPr algn="l">
                        <a:lnSpc>
                          <a:spcPts val="2760"/>
                        </a:lnSpc>
                        <a:defRPr/>
                      </a:pPr>
                      <a:r>
                        <a:rPr lang="en-US" sz="2000">
                          <a:solidFill>
                            <a:srgbClr val="000000"/>
                          </a:solidFill>
                          <a:latin typeface="Arial"/>
                          <a:ea typeface="Arial"/>
                          <a:cs typeface="Arial"/>
                          <a:sym typeface="Arial"/>
                        </a:rPr>
                        <a:t>Method for booking</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Frequency</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Percent</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Valid Percent</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Cumulative Percent</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9808">
                <a:tc>
                  <a:txBody>
                    <a:bodyPr/>
                    <a:lstStyle/>
                    <a:p>
                      <a:pPr algn="l">
                        <a:lnSpc>
                          <a:spcPts val="2760"/>
                        </a:lnSpc>
                        <a:defRPr/>
                      </a:pPr>
                      <a:r>
                        <a:rPr lang="en-US" sz="2000">
                          <a:solidFill>
                            <a:srgbClr val="000000"/>
                          </a:solidFill>
                          <a:latin typeface="Arial"/>
                          <a:ea typeface="Arial"/>
                          <a:cs typeface="Arial"/>
                          <a:sym typeface="Arial"/>
                        </a:rPr>
                        <a:t>Valid</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Online website</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64</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31.5</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31.5</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31.5</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9808">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Ticket counter</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60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29.6</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29.6</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61.1</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9808">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Mobile app</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79</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38.9</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38.9</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8887">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2760"/>
                        </a:lnSpc>
                        <a:defRPr/>
                      </a:pPr>
                      <a:r>
                        <a:rPr lang="en-US" sz="2000">
                          <a:solidFill>
                            <a:srgbClr val="000000"/>
                          </a:solidFill>
                          <a:latin typeface="Arial"/>
                          <a:ea typeface="Arial"/>
                          <a:cs typeface="Arial"/>
                          <a:sym typeface="Arial"/>
                        </a:rPr>
                        <a:t>Total</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203</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r">
                        <a:lnSpc>
                          <a:spcPts val="2760"/>
                        </a:lnSpc>
                        <a:defRPr/>
                      </a:pPr>
                      <a:r>
                        <a:rPr lang="en-US" sz="2000">
                          <a:solidFill>
                            <a:srgbClr val="000000"/>
                          </a:solidFill>
                          <a:latin typeface="Arial"/>
                          <a:ea typeface="Arial"/>
                          <a:cs typeface="Arial"/>
                          <a:sym typeface="Arial"/>
                        </a:rPr>
                        <a:t>100</a:t>
                      </a: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32765" marR="32765" marT="32765" marB="32765" anchor="ctr">
                    <a:lnL w="10150" cap="flat" cmpd="sng" algn="ctr">
                      <a:solidFill>
                        <a:srgbClr val="000000"/>
                      </a:solidFill>
                      <a:prstDash val="solid"/>
                      <a:round/>
                      <a:headEnd type="none" w="med" len="med"/>
                      <a:tailEnd type="none" w="med" len="med"/>
                    </a:lnL>
                    <a:lnR w="10150" cap="flat" cmpd="sng" algn="ctr">
                      <a:solidFill>
                        <a:srgbClr val="000000"/>
                      </a:solidFill>
                      <a:prstDash val="solid"/>
                      <a:round/>
                      <a:headEnd type="none" w="med" len="med"/>
                      <a:tailEnd type="none" w="med" len="med"/>
                    </a:lnR>
                    <a:lnT w="10150" cap="flat" cmpd="sng" algn="ctr">
                      <a:solidFill>
                        <a:srgbClr val="000000"/>
                      </a:solidFill>
                      <a:prstDash val="solid"/>
                      <a:round/>
                      <a:headEnd type="none" w="med" len="med"/>
                      <a:tailEnd type="none" w="med" len="med"/>
                    </a:lnT>
                    <a:lnB w="10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8">
            <a:extLst>
              <a:ext uri="{FF2B5EF4-FFF2-40B4-BE49-F238E27FC236}">
                <a16:creationId xmlns:a16="http://schemas.microsoft.com/office/drawing/2014/main" id="{8291AE47-738D-B7AC-2965-D6264FB7A49E}"/>
              </a:ext>
            </a:extLst>
          </p:cNvPr>
          <p:cNvSpPr txBox="1"/>
          <p:nvPr/>
        </p:nvSpPr>
        <p:spPr>
          <a:xfrm>
            <a:off x="463090" y="259114"/>
            <a:ext cx="9144000" cy="820289"/>
          </a:xfrm>
          <a:prstGeom prst="rect">
            <a:avLst/>
          </a:prstGeom>
          <a:noFill/>
        </p:spPr>
        <p:txBody>
          <a:bodyPr wrap="square">
            <a:spAutoFit/>
          </a:bodyPr>
          <a:lstStyle/>
          <a:p>
            <a:pPr algn="l">
              <a:lnSpc>
                <a:spcPts val="6047"/>
              </a:lnSpc>
            </a:pPr>
            <a:r>
              <a:rPr lang="en-US" dirty="0">
                <a:solidFill>
                  <a:srgbClr val="000000"/>
                </a:solidFill>
                <a:latin typeface="Georgia Pro"/>
                <a:ea typeface="Georgia Pro"/>
                <a:cs typeface="Georgia Pro"/>
                <a:sym typeface="Georgia Pro"/>
              </a:rPr>
              <a:t> </a:t>
            </a:r>
            <a:r>
              <a:rPr lang="en-US" sz="4400" b="1" dirty="0">
                <a:solidFill>
                  <a:srgbClr val="000000"/>
                </a:solidFill>
                <a:latin typeface="Georgia Pro"/>
                <a:ea typeface="Georgia Pro"/>
                <a:cs typeface="Georgia Pro"/>
                <a:sym typeface="Georgia Pro"/>
              </a:rPr>
              <a:t>Frequency Analysis </a:t>
            </a:r>
            <a:endParaRPr lang="en-US" b="1" dirty="0">
              <a:solidFill>
                <a:srgbClr val="000000"/>
              </a:solidFill>
              <a:latin typeface="Georgia Pro"/>
              <a:ea typeface="Georgia Pro"/>
              <a:cs typeface="Georgia Pro"/>
              <a:sym typeface="Georgia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1028701" y="2782127"/>
            <a:ext cx="1389852" cy="4722745"/>
          </a:xfrm>
          <a:custGeom>
            <a:avLst/>
            <a:gdLst/>
            <a:ahLst/>
            <a:cxnLst/>
            <a:rect l="l" t="t" r="r" b="b"/>
            <a:pathLst>
              <a:path w="1389852" h="4722745">
                <a:moveTo>
                  <a:pt x="0" y="0"/>
                </a:moveTo>
                <a:lnTo>
                  <a:pt x="1389852" y="0"/>
                </a:lnTo>
                <a:lnTo>
                  <a:pt x="1389852" y="4722745"/>
                </a:lnTo>
                <a:lnTo>
                  <a:pt x="0" y="47227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3512702" y="2648278"/>
            <a:ext cx="13557206" cy="1313878"/>
            <a:chOff x="0" y="0"/>
            <a:chExt cx="18076275" cy="1751838"/>
          </a:xfrm>
        </p:grpSpPr>
        <p:sp>
          <p:nvSpPr>
            <p:cNvPr id="4" name="Freeform 4"/>
            <p:cNvSpPr/>
            <p:nvPr/>
          </p:nvSpPr>
          <p:spPr>
            <a:xfrm>
              <a:off x="0" y="0"/>
              <a:ext cx="18076275" cy="1751838"/>
            </a:xfrm>
            <a:custGeom>
              <a:avLst/>
              <a:gdLst/>
              <a:ahLst/>
              <a:cxnLst/>
              <a:rect l="l" t="t" r="r" b="b"/>
              <a:pathLst>
                <a:path w="18076275" h="1751838">
                  <a:moveTo>
                    <a:pt x="0" y="0"/>
                  </a:moveTo>
                  <a:lnTo>
                    <a:pt x="18076275" y="0"/>
                  </a:lnTo>
                  <a:lnTo>
                    <a:pt x="18076275" y="1751838"/>
                  </a:lnTo>
                  <a:lnTo>
                    <a:pt x="0" y="1751838"/>
                  </a:lnTo>
                  <a:close/>
                </a:path>
              </a:pathLst>
            </a:custGeom>
            <a:solidFill>
              <a:srgbClr val="000000">
                <a:alpha val="0"/>
              </a:srgbClr>
            </a:solidFill>
          </p:spPr>
        </p:sp>
        <p:sp>
          <p:nvSpPr>
            <p:cNvPr id="5" name="TextBox 5"/>
            <p:cNvSpPr txBox="1"/>
            <p:nvPr/>
          </p:nvSpPr>
          <p:spPr>
            <a:xfrm>
              <a:off x="0" y="-76200"/>
              <a:ext cx="18076275" cy="1828038"/>
            </a:xfrm>
            <a:prstGeom prst="rect">
              <a:avLst/>
            </a:prstGeom>
          </p:spPr>
          <p:txBody>
            <a:bodyPr lIns="0" tIns="0" rIns="0" bIns="0" rtlCol="0" anchor="t"/>
            <a:lstStyle/>
            <a:p>
              <a:pPr algn="l">
                <a:lnSpc>
                  <a:spcPts val="10782"/>
                </a:lnSpc>
              </a:pPr>
              <a:r>
                <a:rPr lang="en-US" sz="8294">
                  <a:solidFill>
                    <a:srgbClr val="000000"/>
                  </a:solidFill>
                  <a:latin typeface="Georgia Pro"/>
                  <a:ea typeface="Georgia Pro"/>
                  <a:cs typeface="Georgia Pro"/>
                  <a:sym typeface="Georgia Pro"/>
                </a:rPr>
                <a:t>Chi - square test</a:t>
              </a:r>
            </a:p>
          </p:txBody>
        </p:sp>
      </p:grpSp>
      <p:grpSp>
        <p:nvGrpSpPr>
          <p:cNvPr id="6" name="Group 6"/>
          <p:cNvGrpSpPr/>
          <p:nvPr/>
        </p:nvGrpSpPr>
        <p:grpSpPr>
          <a:xfrm>
            <a:off x="3512702" y="4997438"/>
            <a:ext cx="13557206" cy="2584133"/>
            <a:chOff x="0" y="0"/>
            <a:chExt cx="18076275" cy="3445510"/>
          </a:xfrm>
        </p:grpSpPr>
        <p:sp>
          <p:nvSpPr>
            <p:cNvPr id="7" name="Freeform 7"/>
            <p:cNvSpPr/>
            <p:nvPr/>
          </p:nvSpPr>
          <p:spPr>
            <a:xfrm>
              <a:off x="0" y="0"/>
              <a:ext cx="18076275" cy="3445510"/>
            </a:xfrm>
            <a:custGeom>
              <a:avLst/>
              <a:gdLst/>
              <a:ahLst/>
              <a:cxnLst/>
              <a:rect l="l" t="t" r="r" b="b"/>
              <a:pathLst>
                <a:path w="18076275" h="3445510">
                  <a:moveTo>
                    <a:pt x="0" y="0"/>
                  </a:moveTo>
                  <a:lnTo>
                    <a:pt x="18076275" y="0"/>
                  </a:lnTo>
                  <a:lnTo>
                    <a:pt x="18076275" y="3445510"/>
                  </a:lnTo>
                  <a:lnTo>
                    <a:pt x="0" y="3445510"/>
                  </a:lnTo>
                  <a:close/>
                </a:path>
              </a:pathLst>
            </a:custGeom>
            <a:solidFill>
              <a:srgbClr val="000000">
                <a:alpha val="0"/>
              </a:srgbClr>
            </a:solidFill>
          </p:spPr>
        </p:sp>
        <p:sp>
          <p:nvSpPr>
            <p:cNvPr id="8" name="TextBox 8"/>
            <p:cNvSpPr txBox="1"/>
            <p:nvPr/>
          </p:nvSpPr>
          <p:spPr>
            <a:xfrm>
              <a:off x="0" y="-95250"/>
              <a:ext cx="18076275" cy="3540760"/>
            </a:xfrm>
            <a:prstGeom prst="rect">
              <a:avLst/>
            </a:prstGeom>
          </p:spPr>
          <p:txBody>
            <a:bodyPr lIns="0" tIns="0" rIns="0" bIns="0" rtlCol="0" anchor="t"/>
            <a:lstStyle/>
            <a:p>
              <a:pPr algn="l">
                <a:lnSpc>
                  <a:spcPts val="4199"/>
                </a:lnSpc>
              </a:pPr>
              <a:r>
                <a:rPr lang="en-US" sz="2799">
                  <a:solidFill>
                    <a:srgbClr val="000000"/>
                  </a:solidFill>
                  <a:latin typeface="Arimo"/>
                  <a:ea typeface="Arimo"/>
                  <a:cs typeface="Arimo"/>
                  <a:sym typeface="Arimo"/>
                </a:rPr>
                <a:t>Hypotheses:</a:t>
              </a:r>
            </a:p>
            <a:p>
              <a:pPr algn="l">
                <a:lnSpc>
                  <a:spcPts val="4199"/>
                </a:lnSpc>
              </a:pPr>
              <a:r>
                <a:rPr lang="en-US" sz="2799">
                  <a:solidFill>
                    <a:srgbClr val="000000"/>
                  </a:solidFill>
                  <a:latin typeface="Arimo"/>
                  <a:ea typeface="Arimo"/>
                  <a:cs typeface="Arimo"/>
                  <a:sym typeface="Arimo"/>
                </a:rPr>
                <a:t>Null Hypothesis (H₀): There is no significant association between personal annual income and the frequency of using GSRTC services.</a:t>
              </a:r>
            </a:p>
            <a:p>
              <a:pPr algn="l">
                <a:lnSpc>
                  <a:spcPts val="4199"/>
                </a:lnSpc>
              </a:pPr>
              <a:r>
                <a:rPr lang="en-US" sz="2799">
                  <a:solidFill>
                    <a:srgbClr val="000000"/>
                  </a:solidFill>
                  <a:latin typeface="Arimo"/>
                  <a:ea typeface="Arimo"/>
                  <a:cs typeface="Arimo"/>
                  <a:sym typeface="Arimo"/>
                </a:rPr>
                <a:t>Alternative Hypothesis (H₁): There is a significant association between personal annual income and the frequency of using GSRTC services.</a:t>
              </a:r>
            </a:p>
          </p:txBody>
        </p:sp>
      </p:grpSp>
      <p:grpSp>
        <p:nvGrpSpPr>
          <p:cNvPr id="9" name="Group 9"/>
          <p:cNvGrpSpPr/>
          <p:nvPr/>
        </p:nvGrpSpPr>
        <p:grpSpPr>
          <a:xfrm>
            <a:off x="3512702" y="4329908"/>
            <a:ext cx="993470" cy="167340"/>
            <a:chOff x="0" y="0"/>
            <a:chExt cx="1324627" cy="223120"/>
          </a:xfrm>
        </p:grpSpPr>
        <p:sp>
          <p:nvSpPr>
            <p:cNvPr id="10" name="Freeform 10"/>
            <p:cNvSpPr/>
            <p:nvPr/>
          </p:nvSpPr>
          <p:spPr>
            <a:xfrm>
              <a:off x="0" y="0"/>
              <a:ext cx="1324610" cy="223139"/>
            </a:xfrm>
            <a:custGeom>
              <a:avLst/>
              <a:gdLst/>
              <a:ahLst/>
              <a:cxnLst/>
              <a:rect l="l" t="t" r="r" b="b"/>
              <a:pathLst>
                <a:path w="1324610" h="223139">
                  <a:moveTo>
                    <a:pt x="0" y="0"/>
                  </a:moveTo>
                  <a:lnTo>
                    <a:pt x="1324610" y="0"/>
                  </a:lnTo>
                  <a:lnTo>
                    <a:pt x="1324610" y="223139"/>
                  </a:lnTo>
                  <a:lnTo>
                    <a:pt x="0" y="223139"/>
                  </a:lnTo>
                  <a:close/>
                </a:path>
              </a:pathLst>
            </a:custGeom>
            <a:solidFill>
              <a:srgbClr val="423E3A"/>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52775"/>
            <a:ext cx="4549535" cy="3819525"/>
            <a:chOff x="0" y="0"/>
            <a:chExt cx="6066047" cy="5092700"/>
          </a:xfrm>
        </p:grpSpPr>
        <p:sp>
          <p:nvSpPr>
            <p:cNvPr id="3" name="Freeform 3"/>
            <p:cNvSpPr/>
            <p:nvPr/>
          </p:nvSpPr>
          <p:spPr>
            <a:xfrm>
              <a:off x="0" y="0"/>
              <a:ext cx="6066047" cy="5092700"/>
            </a:xfrm>
            <a:custGeom>
              <a:avLst/>
              <a:gdLst/>
              <a:ahLst/>
              <a:cxnLst/>
              <a:rect l="l" t="t" r="r" b="b"/>
              <a:pathLst>
                <a:path w="6066047" h="5092700">
                  <a:moveTo>
                    <a:pt x="0" y="0"/>
                  </a:moveTo>
                  <a:lnTo>
                    <a:pt x="6066047" y="0"/>
                  </a:lnTo>
                  <a:lnTo>
                    <a:pt x="6066047" y="5092700"/>
                  </a:lnTo>
                  <a:lnTo>
                    <a:pt x="0" y="5092700"/>
                  </a:lnTo>
                  <a:close/>
                </a:path>
              </a:pathLst>
            </a:custGeom>
            <a:solidFill>
              <a:srgbClr val="000000">
                <a:alpha val="0"/>
              </a:srgbClr>
            </a:solidFill>
          </p:spPr>
        </p:sp>
        <p:sp>
          <p:nvSpPr>
            <p:cNvPr id="4" name="TextBox 4"/>
            <p:cNvSpPr txBox="1"/>
            <p:nvPr/>
          </p:nvSpPr>
          <p:spPr>
            <a:xfrm>
              <a:off x="0" y="-161925"/>
              <a:ext cx="6066047" cy="5254625"/>
            </a:xfrm>
            <a:prstGeom prst="rect">
              <a:avLst/>
            </a:prstGeom>
          </p:spPr>
          <p:txBody>
            <a:bodyPr lIns="0" tIns="0" rIns="0" bIns="0" rtlCol="0" anchor="t"/>
            <a:lstStyle/>
            <a:p>
              <a:pPr algn="l">
                <a:lnSpc>
                  <a:spcPts val="9600"/>
                </a:lnSpc>
              </a:pPr>
              <a:r>
                <a:rPr lang="en-US" sz="8000">
                  <a:solidFill>
                    <a:srgbClr val="000000"/>
                  </a:solidFill>
                  <a:latin typeface="Arial"/>
                  <a:ea typeface="Arial"/>
                  <a:cs typeface="Arial"/>
                  <a:sym typeface="Arial"/>
                </a:rPr>
                <a:t>Chi - square test</a:t>
              </a:r>
            </a:p>
          </p:txBody>
        </p:sp>
      </p:grpSp>
      <p:grpSp>
        <p:nvGrpSpPr>
          <p:cNvPr id="5" name="Group 5"/>
          <p:cNvGrpSpPr/>
          <p:nvPr/>
        </p:nvGrpSpPr>
        <p:grpSpPr>
          <a:xfrm>
            <a:off x="5486401" y="1943100"/>
            <a:ext cx="12287250" cy="6400800"/>
            <a:chOff x="0" y="0"/>
            <a:chExt cx="14881276" cy="7440637"/>
          </a:xfrm>
        </p:grpSpPr>
        <p:sp>
          <p:nvSpPr>
            <p:cNvPr id="6" name="Freeform 6"/>
            <p:cNvSpPr/>
            <p:nvPr/>
          </p:nvSpPr>
          <p:spPr>
            <a:xfrm>
              <a:off x="0" y="0"/>
              <a:ext cx="14881225" cy="7440676"/>
            </a:xfrm>
            <a:custGeom>
              <a:avLst/>
              <a:gdLst/>
              <a:ahLst/>
              <a:cxnLst/>
              <a:rect l="l" t="t" r="r" b="b"/>
              <a:pathLst>
                <a:path w="14881225" h="7440676">
                  <a:moveTo>
                    <a:pt x="0" y="0"/>
                  </a:moveTo>
                  <a:lnTo>
                    <a:pt x="14881225" y="0"/>
                  </a:lnTo>
                  <a:lnTo>
                    <a:pt x="14881225" y="7440676"/>
                  </a:lnTo>
                  <a:lnTo>
                    <a:pt x="0" y="7440676"/>
                  </a:lnTo>
                  <a:lnTo>
                    <a:pt x="0" y="0"/>
                  </a:lnTo>
                  <a:close/>
                </a:path>
              </a:pathLst>
            </a:custGeom>
            <a:blipFill>
              <a:blip r:embed="rId3"/>
              <a:stretch>
                <a:fillRect t="-16400" b="-1640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1355</Words>
  <Application>Microsoft Office PowerPoint</Application>
  <PresentationFormat>Custom</PresentationFormat>
  <Paragraphs>345</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 Bold</vt:lpstr>
      <vt:lpstr>Calibri</vt:lpstr>
      <vt:lpstr>Arsenal</vt:lpstr>
      <vt:lpstr>Georgia Pro</vt:lpstr>
      <vt:lpstr>Georgia Pro Bold</vt:lpstr>
      <vt:lpstr>Arimo</vt:lpstr>
      <vt:lpstr>Arial</vt:lpstr>
      <vt:lpstr>Times New Roman</vt:lpstr>
      <vt:lpstr>Radley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GSRTC final ppt.pptx.pptx</dc:title>
  <cp:lastModifiedBy>Bhumil Nakrani</cp:lastModifiedBy>
  <cp:revision>6</cp:revision>
  <dcterms:created xsi:type="dcterms:W3CDTF">2006-08-16T00:00:00Z</dcterms:created>
  <dcterms:modified xsi:type="dcterms:W3CDTF">2025-04-01T10:18:15Z</dcterms:modified>
  <dc:identifier>DAGitxm7yi4</dc:identifier>
</cp:coreProperties>
</file>